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4"/>
    <p:sldMasterId id="2147483724" r:id="rId5"/>
    <p:sldMasterId id="2147483747" r:id="rId6"/>
  </p:sldMasterIdLst>
  <p:notesMasterIdLst>
    <p:notesMasterId r:id="rId73"/>
  </p:notesMasterIdLst>
  <p:sldIdLst>
    <p:sldId id="313" r:id="rId7"/>
    <p:sldId id="295" r:id="rId8"/>
    <p:sldId id="505" r:id="rId9"/>
    <p:sldId id="516" r:id="rId10"/>
    <p:sldId id="488" r:id="rId11"/>
    <p:sldId id="489" r:id="rId12"/>
    <p:sldId id="538" r:id="rId13"/>
    <p:sldId id="521" r:id="rId14"/>
    <p:sldId id="314" r:id="rId15"/>
    <p:sldId id="329" r:id="rId16"/>
    <p:sldId id="514" r:id="rId17"/>
    <p:sldId id="369" r:id="rId18"/>
    <p:sldId id="498" r:id="rId19"/>
    <p:sldId id="325" r:id="rId20"/>
    <p:sldId id="328" r:id="rId21"/>
    <p:sldId id="375" r:id="rId22"/>
    <p:sldId id="444" r:id="rId23"/>
    <p:sldId id="445" r:id="rId24"/>
    <p:sldId id="446" r:id="rId25"/>
    <p:sldId id="426" r:id="rId26"/>
    <p:sldId id="427" r:id="rId27"/>
    <p:sldId id="382" r:id="rId28"/>
    <p:sldId id="359" r:id="rId29"/>
    <p:sldId id="317" r:id="rId30"/>
    <p:sldId id="412" r:id="rId31"/>
    <p:sldId id="447" r:id="rId32"/>
    <p:sldId id="518" r:id="rId33"/>
    <p:sldId id="519" r:id="rId34"/>
    <p:sldId id="522" r:id="rId35"/>
    <p:sldId id="483" r:id="rId36"/>
    <p:sldId id="449" r:id="rId37"/>
    <p:sldId id="502" r:id="rId38"/>
    <p:sldId id="513" r:id="rId39"/>
    <p:sldId id="499" r:id="rId40"/>
    <p:sldId id="500" r:id="rId41"/>
    <p:sldId id="501" r:id="rId42"/>
    <p:sldId id="510" r:id="rId43"/>
    <p:sldId id="508" r:id="rId44"/>
    <p:sldId id="509" r:id="rId45"/>
    <p:sldId id="491" r:id="rId46"/>
    <p:sldId id="492" r:id="rId47"/>
    <p:sldId id="493" r:id="rId48"/>
    <p:sldId id="494" r:id="rId49"/>
    <p:sldId id="482" r:id="rId50"/>
    <p:sldId id="511" r:id="rId51"/>
    <p:sldId id="515" r:id="rId52"/>
    <p:sldId id="457" r:id="rId53"/>
    <p:sldId id="458" r:id="rId54"/>
    <p:sldId id="459" r:id="rId55"/>
    <p:sldId id="486" r:id="rId56"/>
    <p:sldId id="534" r:id="rId57"/>
    <p:sldId id="535" r:id="rId58"/>
    <p:sldId id="536" r:id="rId59"/>
    <p:sldId id="537" r:id="rId60"/>
    <p:sldId id="523" r:id="rId61"/>
    <p:sldId id="524" r:id="rId62"/>
    <p:sldId id="525" r:id="rId63"/>
    <p:sldId id="526" r:id="rId64"/>
    <p:sldId id="527" r:id="rId65"/>
    <p:sldId id="528" r:id="rId66"/>
    <p:sldId id="529" r:id="rId67"/>
    <p:sldId id="530" r:id="rId68"/>
    <p:sldId id="531" r:id="rId69"/>
    <p:sldId id="532" r:id="rId70"/>
    <p:sldId id="533" r:id="rId71"/>
    <p:sldId id="443" r:id="rId7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AWS" id="{A84EA775-CD11-478B-8E60-BF7FD2974B3D}">
          <p14:sldIdLst>
            <p14:sldId id="313"/>
            <p14:sldId id="295"/>
            <p14:sldId id="505"/>
            <p14:sldId id="516"/>
            <p14:sldId id="488"/>
            <p14:sldId id="489"/>
            <p14:sldId id="538"/>
            <p14:sldId id="521"/>
          </p14:sldIdLst>
        </p14:section>
        <p14:section name="big data pipeline" id="{934CDD4B-A74A-45E1-9226-B5EFABB56CBA}">
          <p14:sldIdLst>
            <p14:sldId id="314"/>
            <p14:sldId id="329"/>
            <p14:sldId id="514"/>
            <p14:sldId id="369"/>
            <p14:sldId id="498"/>
          </p14:sldIdLst>
        </p14:section>
        <p14:section name="data collection and storage" id="{64763EE7-5C3E-4BF9-9F39-E82067B29CA2}">
          <p14:sldIdLst>
            <p14:sldId id="325"/>
            <p14:sldId id="328"/>
            <p14:sldId id="375"/>
            <p14:sldId id="444"/>
            <p14:sldId id="445"/>
            <p14:sldId id="446"/>
            <p14:sldId id="426"/>
            <p14:sldId id="427"/>
          </p14:sldIdLst>
        </p14:section>
        <p14:section name="real-time event processing" id="{5364DDEC-DA56-4EA8-910C-22B6B7FC80EF}">
          <p14:sldIdLst>
            <p14:sldId id="382"/>
            <p14:sldId id="359"/>
            <p14:sldId id="317"/>
            <p14:sldId id="412"/>
          </p14:sldIdLst>
        </p14:section>
        <p14:section name="analytics" id="{4756CA66-2246-4689-80C3-1D068F256BCC}">
          <p14:sldIdLst>
            <p14:sldId id="447"/>
            <p14:sldId id="518"/>
            <p14:sldId id="519"/>
            <p14:sldId id="522"/>
            <p14:sldId id="483"/>
          </p14:sldIdLst>
        </p14:section>
        <p14:section name="big data use cases" id="{6B89E921-443F-4B42-9FBA-EC29423D3505}">
          <p14:sldIdLst>
            <p14:sldId id="449"/>
            <p14:sldId id="502"/>
            <p14:sldId id="513"/>
            <p14:sldId id="499"/>
            <p14:sldId id="500"/>
            <p14:sldId id="501"/>
            <p14:sldId id="510"/>
            <p14:sldId id="508"/>
            <p14:sldId id="509"/>
            <p14:sldId id="491"/>
            <p14:sldId id="492"/>
            <p14:sldId id="493"/>
            <p14:sldId id="494"/>
          </p14:sldIdLst>
        </p14:section>
        <p14:section name="big data ecosystem" id="{0F6413EF-4EF4-4847-8781-64D9FFD23DEC}">
          <p14:sldIdLst>
            <p14:sldId id="482"/>
            <p14:sldId id="511"/>
            <p14:sldId id="515"/>
            <p14:sldId id="457"/>
            <p14:sldId id="458"/>
            <p14:sldId id="459"/>
          </p14:sldIdLst>
        </p14:section>
        <p14:section name="new arrivals" id="{203F8EA0-129A-4467-A8D9-125B15D2AC27}">
          <p14:sldIdLst>
            <p14:sldId id="486"/>
            <p14:sldId id="534"/>
            <p14:sldId id="535"/>
            <p14:sldId id="536"/>
            <p14:sldId id="537"/>
            <p14:sldId id="523"/>
            <p14:sldId id="524"/>
            <p14:sldId id="525"/>
            <p14:sldId id="526"/>
            <p14:sldId id="527"/>
            <p14:sldId id="528"/>
            <p14:sldId id="529"/>
            <p14:sldId id="530"/>
            <p14:sldId id="531"/>
            <p14:sldId id="532"/>
            <p14:sldId id="533"/>
            <p14:sldId id="443"/>
          </p14:sldIdLst>
        </p14:section>
      </p14:sectionLst>
    </p:ext>
    <p:ext uri="{EFAFB233-063F-42B5-8137-9DF3F51BA10A}">
      <p15:sldGuideLst xmlns:p15="http://schemas.microsoft.com/office/powerpoint/2012/main">
        <p15:guide id="13" pos="2883">
          <p15:clr>
            <a:srgbClr val="A4A3A4"/>
          </p15:clr>
        </p15:guide>
        <p15:guide id="14"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6BBA"/>
    <a:srgbClr val="458CDB"/>
    <a:srgbClr val="3180D7"/>
    <a:srgbClr val="FFFFFF"/>
    <a:srgbClr val="CC6600"/>
    <a:srgbClr val="B26212"/>
    <a:srgbClr val="595A5D"/>
    <a:srgbClr val="161614"/>
    <a:srgbClr val="000000"/>
    <a:srgbClr val="C9C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autoAdjust="0"/>
    <p:restoredTop sz="77762" autoAdjust="0"/>
  </p:normalViewPr>
  <p:slideViewPr>
    <p:cSldViewPr snapToGrid="0" showGuides="1">
      <p:cViewPr>
        <p:scale>
          <a:sx n="100" d="100"/>
          <a:sy n="100" d="100"/>
        </p:scale>
        <p:origin x="1728" y="632"/>
      </p:cViewPr>
      <p:guideLst>
        <p:guide pos="2883"/>
        <p:guide orient="horz" pos="1620"/>
      </p:guideLst>
    </p:cSldViewPr>
  </p:slideViewPr>
  <p:outlineViewPr>
    <p:cViewPr>
      <p:scale>
        <a:sx n="33" d="100"/>
        <a:sy n="33" d="100"/>
      </p:scale>
      <p:origin x="0" y="-1520"/>
    </p:cViewPr>
  </p:outlineViewPr>
  <p:notesTextViewPr>
    <p:cViewPr>
      <p:scale>
        <a:sx n="100" d="100"/>
        <a:sy n="100" d="100"/>
      </p:scale>
      <p:origin x="0" y="0"/>
    </p:cViewPr>
  </p:notesTextViewPr>
  <p:sorterViewPr>
    <p:cViewPr>
      <p:scale>
        <a:sx n="150" d="100"/>
        <a:sy n="150" d="100"/>
      </p:scale>
      <p:origin x="0" y="0"/>
    </p:cViewPr>
  </p:sorterViewPr>
  <p:notesViewPr>
    <p:cSldViewPr snapToGrid="0">
      <p:cViewPr varScale="1">
        <p:scale>
          <a:sx n="82" d="100"/>
          <a:sy n="82" d="100"/>
        </p:scale>
        <p:origin x="-31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73" Type="http://schemas.openxmlformats.org/officeDocument/2006/relationships/notesMaster" Target="notesMasters/notesMaster1.xml"/><Relationship Id="rId74" Type="http://schemas.openxmlformats.org/officeDocument/2006/relationships/commentAuthors" Target="commentAuthors.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11/13/15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151539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1118632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369635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500MM tweets/day =</a:t>
            </a:r>
            <a:r>
              <a:rPr lang="en-US" baseline="0" dirty="0" smtClean="0"/>
              <a:t> 5,800 tweets/second</a:t>
            </a:r>
          </a:p>
          <a:p>
            <a:r>
              <a:rPr lang="en-US" baseline="0" dirty="0" smtClean="0"/>
              <a:t>2.5k/tweet = </a:t>
            </a:r>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17</a:t>
            </a:fld>
            <a:endParaRPr lang="en-US" dirty="0"/>
          </a:p>
        </p:txBody>
      </p:sp>
    </p:spTree>
    <p:extLst>
      <p:ext uri="{BB962C8B-B14F-4D97-AF65-F5344CB8AC3E}">
        <p14:creationId xmlns:p14="http://schemas.microsoft.com/office/powerpoint/2010/main" val="198002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500MM tweets/day =</a:t>
            </a:r>
            <a:r>
              <a:rPr lang="en-US" baseline="0" dirty="0" smtClean="0"/>
              <a:t> 5,800 tweets/second</a:t>
            </a:r>
          </a:p>
          <a:p>
            <a:r>
              <a:rPr lang="en-US" baseline="0" dirty="0" smtClean="0"/>
              <a:t>2.5k/tweet = </a:t>
            </a:r>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18</a:t>
            </a:fld>
            <a:endParaRPr lang="en-US" dirty="0"/>
          </a:p>
        </p:txBody>
      </p:sp>
    </p:spTree>
    <p:extLst>
      <p:ext uri="{BB962C8B-B14F-4D97-AF65-F5344CB8AC3E}">
        <p14:creationId xmlns:p14="http://schemas.microsoft.com/office/powerpoint/2010/main" val="198002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19</a:t>
            </a:fld>
            <a:endParaRPr lang="en-US" dirty="0"/>
          </a:p>
        </p:txBody>
      </p:sp>
    </p:spTree>
    <p:extLst>
      <p:ext uri="{BB962C8B-B14F-4D97-AF65-F5344CB8AC3E}">
        <p14:creationId xmlns:p14="http://schemas.microsoft.com/office/powerpoint/2010/main" val="40442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821047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4021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1649657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2981145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29</a:t>
            </a:fld>
            <a:endParaRPr lang="en-US" dirty="0"/>
          </a:p>
        </p:txBody>
      </p:sp>
    </p:spTree>
    <p:extLst>
      <p:ext uri="{BB962C8B-B14F-4D97-AF65-F5344CB8AC3E}">
        <p14:creationId xmlns:p14="http://schemas.microsoft.com/office/powerpoint/2010/main" val="1333443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t>3</a:t>
            </a:fld>
            <a:endParaRPr lang="en-US" dirty="0"/>
          </a:p>
        </p:txBody>
      </p:sp>
    </p:spTree>
    <p:extLst>
      <p:ext uri="{BB962C8B-B14F-4D97-AF65-F5344CB8AC3E}">
        <p14:creationId xmlns:p14="http://schemas.microsoft.com/office/powerpoint/2010/main" val="901195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1978161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688963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1218549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1928149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421621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3507412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935675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239009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1417470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155659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56A3662-7DB9-4F28-8E47-112399AEBE6E}" type="slidenum">
              <a:rPr lang="en-US" smtClean="0"/>
              <a:t>4</a:t>
            </a:fld>
            <a:endParaRPr lang="en-US"/>
          </a:p>
        </p:txBody>
      </p:sp>
    </p:spTree>
    <p:extLst>
      <p:ext uri="{BB962C8B-B14F-4D97-AF65-F5344CB8AC3E}">
        <p14:creationId xmlns:p14="http://schemas.microsoft.com/office/powerpoint/2010/main" val="1048632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a:ea typeface="+mn-ea"/>
                <a:cs typeface="+mn-cs"/>
              </a:rPr>
              <a:t>DASHBOARDING</a:t>
            </a:r>
          </a:p>
          <a:p>
            <a:r>
              <a:rPr lang="en-US" sz="1200" kern="1200" dirty="0" smtClean="0">
                <a:solidFill>
                  <a:schemeClr val="tx1"/>
                </a:solidFill>
                <a:latin typeface="Arial"/>
                <a:ea typeface="+mn-ea"/>
                <a:cs typeface="+mn-cs"/>
              </a:rPr>
              <a:t>Compose multiple visuals from different tables and sources into a dashboard that you can publish and distribute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284767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2139097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1754619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826451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Imagery on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924214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08886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1001143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ea typeface="ＭＳ Ｐゴシック" pitchFamily="34" charset="-128"/>
            </a:endParaRPr>
          </a:p>
        </p:txBody>
      </p:sp>
      <p:sp>
        <p:nvSpPr>
          <p:cNvPr id="819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868" indent="-285718" eaLnBrk="0" hangingPunct="0">
              <a:defRPr>
                <a:solidFill>
                  <a:schemeClr val="tx1"/>
                </a:solidFill>
                <a:latin typeface="Arial" pitchFamily="34" charset="0"/>
                <a:ea typeface="ＭＳ Ｐゴシック" pitchFamily="34" charset="-128"/>
              </a:defRPr>
            </a:lvl2pPr>
            <a:lvl3pPr marL="1142874" indent="-228574" eaLnBrk="0" hangingPunct="0">
              <a:defRPr>
                <a:solidFill>
                  <a:schemeClr val="tx1"/>
                </a:solidFill>
                <a:latin typeface="Arial" pitchFamily="34" charset="0"/>
                <a:ea typeface="ＭＳ Ｐゴシック" pitchFamily="34" charset="-128"/>
              </a:defRPr>
            </a:lvl3pPr>
            <a:lvl4pPr marL="1600023" indent="-228574" eaLnBrk="0" hangingPunct="0">
              <a:defRPr>
                <a:solidFill>
                  <a:schemeClr val="tx1"/>
                </a:solidFill>
                <a:latin typeface="Arial" pitchFamily="34" charset="0"/>
                <a:ea typeface="ＭＳ Ｐゴシック" pitchFamily="34" charset="-128"/>
              </a:defRPr>
            </a:lvl4pPr>
            <a:lvl5pPr marL="2057173" indent="-228574" eaLnBrk="0" hangingPunct="0">
              <a:defRPr>
                <a:solidFill>
                  <a:schemeClr val="tx1"/>
                </a:solidFill>
                <a:latin typeface="Arial" pitchFamily="34" charset="0"/>
                <a:ea typeface="ＭＳ Ｐゴシック" pitchFamily="34" charset="-128"/>
              </a:defRPr>
            </a:lvl5pPr>
            <a:lvl6pPr marL="2514322" indent="-228574" defTabSz="457149"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471" indent="-228574" defTabSz="457149"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8620" indent="-228574" defTabSz="457149"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5770" indent="-228574" defTabSz="457149"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AB953471-DCB5-4050-8889-E8C9C14D12F8}" type="slidenum">
              <a:rPr lang="en-US" smtClean="0">
                <a:solidFill>
                  <a:prstClr val="black"/>
                </a:solidFill>
              </a:rPr>
              <a:pPr eaLnBrk="1" hangingPunct="1"/>
              <a:t>7</a:t>
            </a:fld>
            <a:endParaRPr lang="en-US" dirty="0" smtClean="0">
              <a:solidFill>
                <a:prstClr val="black"/>
              </a:solidFill>
            </a:endParaRPr>
          </a:p>
        </p:txBody>
      </p:sp>
    </p:spTree>
    <p:extLst>
      <p:ext uri="{BB962C8B-B14F-4D97-AF65-F5344CB8AC3E}">
        <p14:creationId xmlns:p14="http://schemas.microsoft.com/office/powerpoint/2010/main" val="166082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215820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61294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56024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emf"/><Relationship Id="rId5" Type="http://schemas.openxmlformats.org/officeDocument/2006/relationships/image" Target="../media/image6.emf"/><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emf"/><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13.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emf"/><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Master" Target="../slideMasters/slideMaster3.xml"/><Relationship Id="rId1" Type="http://schemas.openxmlformats.org/officeDocument/2006/relationships/tags" Target="../tags/tag8.xml"/><Relationship Id="rId2" Type="http://schemas.openxmlformats.org/officeDocument/2006/relationships/tags" Target="../tags/tag9.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tags" Target="../tags/tag18.xml"/><Relationship Id="rId7" Type="http://schemas.openxmlformats.org/officeDocument/2006/relationships/slideMaster" Target="../slideMasters/slideMaster3.xml"/><Relationship Id="rId8" Type="http://schemas.openxmlformats.org/officeDocument/2006/relationships/image" Target="../media/image16.png"/><Relationship Id="rId1" Type="http://schemas.openxmlformats.org/officeDocument/2006/relationships/tags" Target="../tags/tag13.xml"/><Relationship Id="rId2" Type="http://schemas.openxmlformats.org/officeDocument/2006/relationships/tags" Target="../tags/tag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Walkin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790825"/>
            <a:ext cx="9144001" cy="1266825"/>
          </a:xfrm>
          <a:prstGeom prst="rect">
            <a:avLst/>
          </a:prstGeom>
        </p:spPr>
      </p:pic>
      <p:sp>
        <p:nvSpPr>
          <p:cNvPr id="16" name="Text Placeholder 15"/>
          <p:cNvSpPr>
            <a:spLocks noGrp="1"/>
          </p:cNvSpPr>
          <p:nvPr>
            <p:ph type="body" sz="quarter" idx="11" hasCustomPrompt="1"/>
          </p:nvPr>
        </p:nvSpPr>
        <p:spPr>
          <a:xfrm>
            <a:off x="571500" y="1047750"/>
            <a:ext cx="7791450" cy="485775"/>
          </a:xfrm>
        </p:spPr>
        <p:txBody>
          <a:bodyPr anchor="b"/>
          <a:lstStyle>
            <a:lvl1pPr marL="0" indent="0">
              <a:buNone/>
              <a:defRPr sz="24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Name</a:t>
            </a:r>
          </a:p>
        </p:txBody>
      </p:sp>
      <p:sp>
        <p:nvSpPr>
          <p:cNvPr id="18" name="Text Placeholder 15"/>
          <p:cNvSpPr>
            <a:spLocks noGrp="1"/>
          </p:cNvSpPr>
          <p:nvPr>
            <p:ph type="body" sz="quarter" idx="12" hasCustomPrompt="1"/>
          </p:nvPr>
        </p:nvSpPr>
        <p:spPr>
          <a:xfrm>
            <a:off x="571820" y="1533525"/>
            <a:ext cx="7810179" cy="485775"/>
          </a:xfrm>
        </p:spPr>
        <p:txBody>
          <a:bodyPr anchor="t"/>
          <a:lstStyle>
            <a:lvl1pPr marL="0" indent="0">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Title</a:t>
            </a:r>
          </a:p>
        </p:txBody>
      </p:sp>
      <p:sp>
        <p:nvSpPr>
          <p:cNvPr id="21" name="Text Placeholder 15"/>
          <p:cNvSpPr>
            <a:spLocks noGrp="1"/>
          </p:cNvSpPr>
          <p:nvPr>
            <p:ph type="body" sz="quarter" idx="13" hasCustomPrompt="1"/>
          </p:nvPr>
        </p:nvSpPr>
        <p:spPr>
          <a:xfrm>
            <a:off x="104774" y="4634866"/>
            <a:ext cx="2324101" cy="384810"/>
          </a:xfrm>
        </p:spPr>
        <p:txBody>
          <a:bodyPr wrap="none" lIns="91440" tIns="0" rIns="0" bIns="0" anchor="ctr"/>
          <a:lstStyle>
            <a:lvl1pPr marL="0" indent="0" algn="l">
              <a:buNone/>
              <a:defRPr sz="2000" baseline="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Month DD, 2015</a:t>
            </a:r>
          </a:p>
        </p:txBody>
      </p:sp>
      <p:sp>
        <p:nvSpPr>
          <p:cNvPr id="22" name="Text Placeholder 15"/>
          <p:cNvSpPr>
            <a:spLocks noGrp="1"/>
          </p:cNvSpPr>
          <p:nvPr>
            <p:ph type="body" sz="quarter" idx="14" hasCustomPrompt="1"/>
          </p:nvPr>
        </p:nvSpPr>
        <p:spPr>
          <a:xfrm>
            <a:off x="114299" y="4250055"/>
            <a:ext cx="2314576" cy="384810"/>
          </a:xfrm>
        </p:spPr>
        <p:txBody>
          <a:bodyPr wrap="none" lIns="91440" tIns="0" rIns="0" bIns="0" anchor="ctr"/>
          <a:lstStyle>
            <a:lvl1pPr marL="0" indent="0" algn="l">
              <a:buNone/>
              <a:defRPr sz="2000" b="1" baseline="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Location City</a:t>
            </a:r>
          </a:p>
        </p:txBody>
      </p:sp>
      <p:sp>
        <p:nvSpPr>
          <p:cNvPr id="23" name="Text Placeholder 15"/>
          <p:cNvSpPr>
            <a:spLocks noGrp="1"/>
          </p:cNvSpPr>
          <p:nvPr>
            <p:ph type="body" sz="quarter" idx="15" hasCustomPrompt="1"/>
          </p:nvPr>
        </p:nvSpPr>
        <p:spPr>
          <a:xfrm>
            <a:off x="428625" y="238125"/>
            <a:ext cx="7924800" cy="809625"/>
          </a:xfrm>
        </p:spPr>
        <p:txBody>
          <a:bodyPr anchor="ctr"/>
          <a:lstStyle>
            <a:lvl1pPr marL="0" indent="0">
              <a:buNone/>
              <a:defRPr sz="4000" b="1" baseline="0">
                <a:solidFill>
                  <a:schemeClr val="accent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Presentation Title</a:t>
            </a:r>
          </a:p>
        </p:txBody>
      </p:sp>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15175" y="4250055"/>
            <a:ext cx="1924050" cy="769620"/>
          </a:xfrm>
          <a:prstGeom prst="rect">
            <a:avLst/>
          </a:prstGeom>
        </p:spPr>
      </p:pic>
    </p:spTree>
    <p:extLst>
      <p:ext uri="{BB962C8B-B14F-4D97-AF65-F5344CB8AC3E}">
        <p14:creationId xmlns:p14="http://schemas.microsoft.com/office/powerpoint/2010/main" val="1383974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no logo">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8458200" cy="857250"/>
          </a:xfrm>
        </p:spPr>
        <p:txBody>
          <a:bodyPr/>
          <a:lstStyle>
            <a:lvl1pPr>
              <a:defRPr sz="3200">
                <a:solidFill>
                  <a:schemeClr val="accent3">
                    <a:lumMod val="20000"/>
                    <a:lumOff val="80000"/>
                  </a:schemeClr>
                </a:solidFill>
                <a:latin typeface="Century Gothic" panose="020B0502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44207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3060" userDrawn="1">
          <p15:clr>
            <a:srgbClr val="FBAE40"/>
          </p15:clr>
        </p15:guide>
        <p15:guide id="5" orient="horz" pos="68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848" y="4503420"/>
            <a:ext cx="1552575" cy="621030"/>
          </a:xfrm>
          <a:prstGeom prst="rect">
            <a:avLst/>
          </a:prstGeom>
        </p:spPr>
      </p:pic>
    </p:spTree>
    <p:extLst>
      <p:ext uri="{BB962C8B-B14F-4D97-AF65-F5344CB8AC3E}">
        <p14:creationId xmlns:p14="http://schemas.microsoft.com/office/powerpoint/2010/main" val="41523607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30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62601" y="171450"/>
            <a:ext cx="3238500" cy="871538"/>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42900" y="171450"/>
            <a:ext cx="5143500" cy="39542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62601" y="1123951"/>
            <a:ext cx="3238500" cy="300178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848" y="4503420"/>
            <a:ext cx="1552575" cy="621030"/>
          </a:xfrm>
          <a:prstGeom prst="rect">
            <a:avLst/>
          </a:prstGeom>
        </p:spPr>
      </p:pic>
    </p:spTree>
    <p:extLst>
      <p:ext uri="{BB962C8B-B14F-4D97-AF65-F5344CB8AC3E}">
        <p14:creationId xmlns:p14="http://schemas.microsoft.com/office/powerpoint/2010/main" val="24497457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8" userDrawn="1">
          <p15:clr>
            <a:srgbClr val="FBAE40"/>
          </p15:clr>
        </p15:guide>
        <p15:guide id="2" orient="horz" pos="3060" userDrawn="1">
          <p15:clr>
            <a:srgbClr val="FBAE40"/>
          </p15:clr>
        </p15:guide>
        <p15:guide id="3" pos="216" userDrawn="1">
          <p15:clr>
            <a:srgbClr val="FBAE40"/>
          </p15:clr>
        </p15:guide>
        <p15:guide id="4" pos="5544" userDrawn="1">
          <p15:clr>
            <a:srgbClr val="FBAE40"/>
          </p15:clr>
        </p15:guide>
        <p15:guide id="5" pos="3456" userDrawn="1">
          <p15:clr>
            <a:srgbClr val="FBAE40"/>
          </p15:clr>
        </p15:guide>
        <p15:guide id="6" pos="3504" userDrawn="1">
          <p15:clr>
            <a:srgbClr val="FBAE40"/>
          </p15:clr>
        </p15:guide>
        <p15:guide id="7" orient="horz" pos="70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42901" y="171450"/>
            <a:ext cx="8458200" cy="41529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848" y="4503420"/>
            <a:ext cx="1552575" cy="621030"/>
          </a:xfrm>
          <a:prstGeom prst="rect">
            <a:avLst/>
          </a:prstGeom>
        </p:spPr>
      </p:pic>
    </p:spTree>
    <p:extLst>
      <p:ext uri="{BB962C8B-B14F-4D97-AF65-F5344CB8AC3E}">
        <p14:creationId xmlns:p14="http://schemas.microsoft.com/office/powerpoint/2010/main" val="16802628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8" userDrawn="1">
          <p15:clr>
            <a:srgbClr val="FBAE40"/>
          </p15:clr>
        </p15:guide>
        <p15:guide id="2" orient="horz" pos="3060" userDrawn="1">
          <p15:clr>
            <a:srgbClr val="FBAE40"/>
          </p15:clr>
        </p15:guide>
        <p15:guide id="3" pos="216" userDrawn="1">
          <p15:clr>
            <a:srgbClr val="FBAE40"/>
          </p15:clr>
        </p15:guide>
        <p15:guide id="4" pos="5544" userDrawn="1">
          <p15:clr>
            <a:srgbClr val="FBAE40"/>
          </p15:clr>
        </p15:guide>
        <p15:guide id="5" orient="horz" pos="27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_Plain_Conten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08148"/>
            <a:ext cx="7772400" cy="1102519"/>
          </a:xfrm>
        </p:spPr>
        <p:txBody>
          <a:bodyPr/>
          <a:lstStyle>
            <a:lvl1pPr>
              <a:defRPr>
                <a:solidFill>
                  <a:schemeClr val="tx1">
                    <a:lumMod val="7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02487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76656" y="1453896"/>
            <a:ext cx="7772400" cy="832104"/>
          </a:xfrm>
        </p:spPr>
        <p:txBody>
          <a:bodyPr anchor="ctr">
            <a:normAutofit/>
          </a:bodyPr>
          <a:lstStyle>
            <a:lvl1pPr algn="ctr">
              <a:defRPr sz="4000">
                <a:solidFill>
                  <a:srgbClr val="353535"/>
                </a:solidFill>
                <a:latin typeface="Arial"/>
                <a:cs typeface="Arial"/>
              </a:defRPr>
            </a:lvl1pPr>
          </a:lstStyle>
          <a:p>
            <a:r>
              <a:rPr lang="en-US" dirty="0" smtClean="0"/>
              <a:t>Click to add session title</a:t>
            </a:r>
            <a:endParaRPr lang="en-US" dirty="0"/>
          </a:p>
        </p:txBody>
      </p:sp>
      <p:sp>
        <p:nvSpPr>
          <p:cNvPr id="3" name="Subtitle 2"/>
          <p:cNvSpPr>
            <a:spLocks noGrp="1"/>
          </p:cNvSpPr>
          <p:nvPr>
            <p:ph type="subTitle" idx="1" hasCustomPrompt="1"/>
          </p:nvPr>
        </p:nvSpPr>
        <p:spPr>
          <a:xfrm>
            <a:off x="678944" y="2432221"/>
            <a:ext cx="7786115" cy="921643"/>
          </a:xfrm>
        </p:spPr>
        <p:txBody>
          <a:bodyPr>
            <a:normAutofit/>
          </a:bodyPr>
          <a:lstStyle>
            <a:lvl1pPr marL="0" indent="0" algn="ctr">
              <a:buNone/>
              <a:defRPr sz="2000" b="0">
                <a:solidFill>
                  <a:srgbClr val="353535"/>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add speaker name &amp; job title</a:t>
            </a:r>
            <a:endParaRPr lang="en-US" dirty="0"/>
          </a:p>
        </p:txBody>
      </p:sp>
      <p:pic>
        <p:nvPicPr>
          <p:cNvPr id="5" name="Picture 4" descr="Powerpoint-stock-light-0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7" y="530352"/>
            <a:ext cx="8434683" cy="82296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0249" y="4544568"/>
            <a:ext cx="610095" cy="228600"/>
          </a:xfrm>
          <a:prstGeom prst="rect">
            <a:avLst/>
          </a:prstGeom>
        </p:spPr>
      </p:pic>
      <p:sp>
        <p:nvSpPr>
          <p:cNvPr id="4" name="Rectangle 3"/>
          <p:cNvSpPr/>
          <p:nvPr/>
        </p:nvSpPr>
        <p:spPr>
          <a:xfrm>
            <a:off x="0" y="4929887"/>
            <a:ext cx="9144000" cy="192409"/>
          </a:xfrm>
          <a:prstGeom prst="rect">
            <a:avLst/>
          </a:prstGeom>
        </p:spPr>
        <p:txBody>
          <a:bodyPr wrap="square" lIns="68580" tIns="34290" rIns="68580" bIns="34290">
            <a:spAutoFit/>
          </a:bodyPr>
          <a:lstStyle/>
          <a:p>
            <a:pPr algn="ctr"/>
            <a:r>
              <a:rPr lang="en-US" sz="800" dirty="0" smtClean="0">
                <a:solidFill>
                  <a:schemeClr val="accent6"/>
                </a:solidFill>
                <a:effectLst/>
                <a:latin typeface="Calibri Light" panose="020F0302020204030204" pitchFamily="34" charset="0"/>
                <a:ea typeface="Calibri" panose="020F0502020204030204" pitchFamily="34" charset="0"/>
                <a:cs typeface="Times New Roman" panose="02020603050405020304" pitchFamily="18" charset="0"/>
              </a:rPr>
              <a:t>©2015, Amazon Web Services, Inc. or its affiliates. All rights reserved</a:t>
            </a:r>
            <a:endParaRPr lang="en-US" sz="800" dirty="0">
              <a:solidFill>
                <a:schemeClr val="accent6"/>
              </a:solidFill>
            </a:endParaRPr>
          </a:p>
        </p:txBody>
      </p:sp>
    </p:spTree>
    <p:extLst>
      <p:ext uri="{BB962C8B-B14F-4D97-AF65-F5344CB8AC3E}">
        <p14:creationId xmlns:p14="http://schemas.microsoft.com/office/powerpoint/2010/main" val="120528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76656" y="1453896"/>
            <a:ext cx="7772400" cy="832104"/>
          </a:xfrm>
        </p:spPr>
        <p:txBody>
          <a:bodyPr anchor="ctr">
            <a:normAutofit/>
          </a:bodyPr>
          <a:lstStyle>
            <a:lvl1pPr algn="ctr">
              <a:defRPr sz="4000">
                <a:solidFill>
                  <a:srgbClr val="353535"/>
                </a:solidFill>
                <a:latin typeface="Arial"/>
                <a:cs typeface="Arial"/>
              </a:defRPr>
            </a:lvl1pPr>
          </a:lstStyle>
          <a:p>
            <a:r>
              <a:rPr lang="en-US" dirty="0" smtClean="0"/>
              <a:t>Click to add session title</a:t>
            </a:r>
            <a:endParaRPr lang="en-US" dirty="0"/>
          </a:p>
        </p:txBody>
      </p:sp>
      <p:sp>
        <p:nvSpPr>
          <p:cNvPr id="3" name="Subtitle 2"/>
          <p:cNvSpPr>
            <a:spLocks noGrp="1"/>
          </p:cNvSpPr>
          <p:nvPr>
            <p:ph type="subTitle" idx="1" hasCustomPrompt="1"/>
          </p:nvPr>
        </p:nvSpPr>
        <p:spPr>
          <a:xfrm>
            <a:off x="678944" y="2432221"/>
            <a:ext cx="7786115" cy="921643"/>
          </a:xfrm>
        </p:spPr>
        <p:txBody>
          <a:bodyPr>
            <a:normAutofit/>
          </a:bodyPr>
          <a:lstStyle>
            <a:lvl1pPr marL="0" indent="0" algn="ctr">
              <a:buNone/>
              <a:defRPr sz="2000" b="0">
                <a:solidFill>
                  <a:srgbClr val="353535"/>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add speaker name &amp; job title</a:t>
            </a:r>
            <a:endParaRPr lang="en-US" dirty="0"/>
          </a:p>
        </p:txBody>
      </p:sp>
      <p:pic>
        <p:nvPicPr>
          <p:cNvPr id="5" name="Picture 4" descr="Powerpoint-stock-light-0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7" y="530352"/>
            <a:ext cx="8434683" cy="82296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0249" y="4544568"/>
            <a:ext cx="610095" cy="228600"/>
          </a:xfrm>
          <a:prstGeom prst="rect">
            <a:avLst/>
          </a:prstGeom>
        </p:spPr>
      </p:pic>
      <p:sp>
        <p:nvSpPr>
          <p:cNvPr id="4" name="Rectangle 3"/>
          <p:cNvSpPr/>
          <p:nvPr/>
        </p:nvSpPr>
        <p:spPr>
          <a:xfrm>
            <a:off x="0" y="4929887"/>
            <a:ext cx="9144000" cy="192409"/>
          </a:xfrm>
          <a:prstGeom prst="rect">
            <a:avLst/>
          </a:prstGeom>
        </p:spPr>
        <p:txBody>
          <a:bodyPr wrap="square" lIns="68580" tIns="34290" rIns="68580" bIns="34290">
            <a:spAutoFit/>
          </a:bodyPr>
          <a:lstStyle/>
          <a:p>
            <a:pPr algn="ctr" defTabSz="685800"/>
            <a:r>
              <a:rPr lang="en-US" sz="800" dirty="0" smtClean="0">
                <a:solidFill>
                  <a:srgbClr val="999A98"/>
                </a:solidFill>
                <a:latin typeface="Calibri Light" panose="020F0302020204030204" pitchFamily="34" charset="0"/>
                <a:ea typeface="Calibri" panose="020F0502020204030204" pitchFamily="34" charset="0"/>
                <a:cs typeface="Times New Roman" panose="02020603050405020304" pitchFamily="18" charset="0"/>
              </a:rPr>
              <a:t>©2015, Amazon Web Services, Inc. or its affiliates. All rights reserved</a:t>
            </a:r>
            <a:endParaRPr lang="en-US" sz="800" dirty="0">
              <a:solidFill>
                <a:srgbClr val="999A98"/>
              </a:solidFill>
            </a:endParaRPr>
          </a:p>
        </p:txBody>
      </p:sp>
    </p:spTree>
    <p:extLst>
      <p:ext uri="{BB962C8B-B14F-4D97-AF65-F5344CB8AC3E}">
        <p14:creationId xmlns:p14="http://schemas.microsoft.com/office/powerpoint/2010/main" val="2406880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Orange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76656" y="1453896"/>
            <a:ext cx="7772400" cy="832104"/>
          </a:xfrm>
          <a:effectLst>
            <a:outerShdw blurRad="111125" dist="12700" dir="5100000" algn="ctr" rotWithShape="0">
              <a:srgbClr val="965C10">
                <a:alpha val="74000"/>
              </a:srgbClr>
            </a:outerShdw>
          </a:effectLst>
        </p:spPr>
        <p:txBody>
          <a:bodyPr anchor="ctr">
            <a:normAutofit/>
          </a:bodyPr>
          <a:lstStyle>
            <a:lvl1pPr algn="ctr">
              <a:defRPr sz="4000">
                <a:solidFill>
                  <a:schemeClr val="bg1"/>
                </a:solidFill>
                <a:latin typeface="Arial"/>
                <a:cs typeface="Arial"/>
              </a:defRPr>
            </a:lvl1pPr>
          </a:lstStyle>
          <a:p>
            <a:r>
              <a:rPr lang="en-US" dirty="0" smtClean="0"/>
              <a:t>Click to add session title</a:t>
            </a:r>
            <a:endParaRPr lang="en-US" dirty="0"/>
          </a:p>
        </p:txBody>
      </p:sp>
      <p:sp>
        <p:nvSpPr>
          <p:cNvPr id="3" name="Subtitle 2"/>
          <p:cNvSpPr>
            <a:spLocks noGrp="1"/>
          </p:cNvSpPr>
          <p:nvPr>
            <p:ph type="subTitle" idx="1" hasCustomPrompt="1"/>
          </p:nvPr>
        </p:nvSpPr>
        <p:spPr>
          <a:xfrm>
            <a:off x="678944" y="2432221"/>
            <a:ext cx="7786115" cy="921643"/>
          </a:xfrm>
          <a:effectLst>
            <a:outerShdw blurRad="111125" dist="12700" dir="5100000" algn="ctr" rotWithShape="0">
              <a:srgbClr val="965C10">
                <a:alpha val="74000"/>
              </a:srgbClr>
            </a:outerShdw>
          </a:effectLst>
        </p:spPr>
        <p:txBody>
          <a:bodyPr>
            <a:normAutofit/>
          </a:bodyPr>
          <a:lstStyle>
            <a:lvl1pPr marL="0" indent="0" algn="ctr">
              <a:buNone/>
              <a:defRPr sz="2000" b="0" baseline="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add speaker name &amp; job title</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7" y="538647"/>
            <a:ext cx="8434683" cy="806370"/>
          </a:xfrm>
          <a:prstGeom prst="rect">
            <a:avLst/>
          </a:prstGeom>
        </p:spPr>
      </p:pic>
      <p:pic>
        <p:nvPicPr>
          <p:cNvPr id="7" name="Picture 6"/>
          <p:cNvPicPr>
            <a:picLocks noChangeAspect="1"/>
          </p:cNvPicPr>
          <p:nvPr/>
        </p:nvPicPr>
        <p:blipFill>
          <a:blip r:embed="rId4"/>
          <a:stretch>
            <a:fillRect/>
          </a:stretch>
        </p:blipFill>
        <p:spPr>
          <a:xfrm>
            <a:off x="4267491" y="4548869"/>
            <a:ext cx="609020" cy="229276"/>
          </a:xfrm>
          <a:prstGeom prst="rect">
            <a:avLst/>
          </a:prstGeom>
        </p:spPr>
      </p:pic>
      <p:sp>
        <p:nvSpPr>
          <p:cNvPr id="6" name="Rectangle 5"/>
          <p:cNvSpPr/>
          <p:nvPr/>
        </p:nvSpPr>
        <p:spPr>
          <a:xfrm>
            <a:off x="0" y="4929887"/>
            <a:ext cx="9144000" cy="192409"/>
          </a:xfrm>
          <a:prstGeom prst="rect">
            <a:avLst/>
          </a:prstGeom>
        </p:spPr>
        <p:txBody>
          <a:bodyPr wrap="square" lIns="68580" tIns="34290" rIns="68580" bIns="34290">
            <a:spAutoFit/>
          </a:bodyPr>
          <a:lstStyle/>
          <a:p>
            <a:pPr algn="ctr" defTabSz="685800"/>
            <a:r>
              <a:rPr lang="en-US" sz="800" dirty="0" smtClean="0">
                <a:solidFill>
                  <a:prstClr val="white"/>
                </a:solidFill>
                <a:latin typeface="Calibri Light" panose="020F0302020204030204" pitchFamily="34" charset="0"/>
                <a:ea typeface="Calibri" panose="020F0502020204030204" pitchFamily="34" charset="0"/>
                <a:cs typeface="Times New Roman" panose="02020603050405020304" pitchFamily="18" charset="0"/>
              </a:rPr>
              <a:t>©2015, Amazon Web Services, Inc. or its affiliates. All rights reserved</a:t>
            </a:r>
            <a:endParaRPr lang="en-US" sz="800" dirty="0">
              <a:solidFill>
                <a:prstClr val="white"/>
              </a:solidFill>
            </a:endParaRPr>
          </a:p>
        </p:txBody>
      </p:sp>
    </p:spTree>
    <p:extLst>
      <p:ext uri="{BB962C8B-B14F-4D97-AF65-F5344CB8AC3E}">
        <p14:creationId xmlns:p14="http://schemas.microsoft.com/office/powerpoint/2010/main" val="25192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entury Gothic" panose="020B05020202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61395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874521"/>
            <a:ext cx="7772400" cy="1021556"/>
          </a:xfrm>
        </p:spPr>
        <p:txBody>
          <a:bodyPr anchor="ctr">
            <a:noAutofit/>
          </a:bodyPr>
          <a:lstStyle>
            <a:lvl1pPr algn="ctr">
              <a:defRPr sz="2800" b="1" cap="none">
                <a:solidFill>
                  <a:srgbClr val="353535"/>
                </a:solidFill>
              </a:defRPr>
            </a:lvl1pPr>
          </a:lstStyle>
          <a:p>
            <a:r>
              <a:rPr lang="en-US" dirty="0" smtClean="0"/>
              <a:t>Click to add section name</a:t>
            </a:r>
            <a:endParaRPr lang="en-US" dirty="0"/>
          </a:p>
        </p:txBody>
      </p:sp>
      <p:pic>
        <p:nvPicPr>
          <p:cNvPr id="4" name="Picture 3" descr="Powerpoint-stock-light-0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7" y="960120"/>
            <a:ext cx="8434683" cy="82296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0249" y="4544568"/>
            <a:ext cx="610095" cy="228600"/>
          </a:xfrm>
          <a:prstGeom prst="rect">
            <a:avLst/>
          </a:prstGeom>
        </p:spPr>
      </p:pic>
    </p:spTree>
    <p:extLst>
      <p:ext uri="{BB962C8B-B14F-4D97-AF65-F5344CB8AC3E}">
        <p14:creationId xmlns:p14="http://schemas.microsoft.com/office/powerpoint/2010/main" val="20862182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alkin Slide">
    <p:spTree>
      <p:nvGrpSpPr>
        <p:cNvPr id="1" name=""/>
        <p:cNvGrpSpPr/>
        <p:nvPr/>
      </p:nvGrpSpPr>
      <p:grpSpPr>
        <a:xfrm>
          <a:off x="0" y="0"/>
          <a:ext cx="0" cy="0"/>
          <a:chOff x="0" y="0"/>
          <a:chExt cx="0" cy="0"/>
        </a:xfrm>
      </p:grpSpPr>
      <p:sp>
        <p:nvSpPr>
          <p:cNvPr id="6" name="Content Placeholder 3"/>
          <p:cNvSpPr>
            <a:spLocks noGrp="1"/>
          </p:cNvSpPr>
          <p:nvPr>
            <p:ph sz="half" idx="2"/>
          </p:nvPr>
        </p:nvSpPr>
        <p:spPr>
          <a:xfrm>
            <a:off x="371338" y="3670260"/>
            <a:ext cx="8443505" cy="1316837"/>
          </a:xfrm>
        </p:spPr>
        <p:txBody>
          <a:bodyPr/>
          <a:lstStyle>
            <a:lvl1pPr>
              <a:defRPr sz="1600"/>
            </a:lvl1pPr>
            <a:lvl2pPr>
              <a:defRPr sz="1200"/>
            </a:lvl2pPr>
            <a:lvl3pPr>
              <a:defRPr sz="1200"/>
            </a:lvl3pPr>
            <a:lvl4pPr>
              <a:defRPr sz="1200"/>
            </a:lvl4pPr>
            <a:lvl5pPr marL="1828800" indent="0">
              <a:buNone/>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3"/>
            <a:endParaRPr lang="en-US" dirty="0" smtClean="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848" y="4503420"/>
            <a:ext cx="1552575" cy="621030"/>
          </a:xfrm>
          <a:prstGeom prst="rect">
            <a:avLst/>
          </a:prstGeom>
        </p:spPr>
      </p:pic>
    </p:spTree>
    <p:extLst>
      <p:ext uri="{BB962C8B-B14F-4D97-AF65-F5344CB8AC3E}">
        <p14:creationId xmlns:p14="http://schemas.microsoft.com/office/powerpoint/2010/main" val="21890896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Orange 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874521"/>
            <a:ext cx="7772400" cy="1021556"/>
          </a:xfrm>
          <a:effectLst>
            <a:outerShdw blurRad="111125" dist="12700" dir="5100000" algn="tl" rotWithShape="0">
              <a:srgbClr val="965C10">
                <a:alpha val="74000"/>
              </a:srgbClr>
            </a:outerShdw>
          </a:effectLst>
        </p:spPr>
        <p:txBody>
          <a:bodyPr anchor="ctr">
            <a:noAutofit/>
          </a:bodyPr>
          <a:lstStyle>
            <a:lvl1pPr algn="ctr">
              <a:defRPr sz="2800" b="1" cap="none">
                <a:solidFill>
                  <a:srgbClr val="FFFFFF"/>
                </a:solidFill>
              </a:defRPr>
            </a:lvl1pPr>
          </a:lstStyle>
          <a:p>
            <a:r>
              <a:rPr lang="en-US" dirty="0" smtClean="0"/>
              <a:t>Click to add section name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7" y="968415"/>
            <a:ext cx="8434683" cy="806370"/>
          </a:xfrm>
          <a:prstGeom prst="rect">
            <a:avLst/>
          </a:prstGeom>
        </p:spPr>
      </p:pic>
      <p:pic>
        <p:nvPicPr>
          <p:cNvPr id="5" name="Picture 4"/>
          <p:cNvPicPr>
            <a:picLocks noChangeAspect="1"/>
          </p:cNvPicPr>
          <p:nvPr/>
        </p:nvPicPr>
        <p:blipFill>
          <a:blip r:embed="rId4"/>
          <a:stretch>
            <a:fillRect/>
          </a:stretch>
        </p:blipFill>
        <p:spPr>
          <a:xfrm>
            <a:off x="4267491" y="4548869"/>
            <a:ext cx="609020" cy="229276"/>
          </a:xfrm>
          <a:prstGeom prst="rect">
            <a:avLst/>
          </a:prstGeom>
        </p:spPr>
      </p:pic>
    </p:spTree>
    <p:extLst>
      <p:ext uri="{BB962C8B-B14F-4D97-AF65-F5344CB8AC3E}">
        <p14:creationId xmlns:p14="http://schemas.microsoft.com/office/powerpoint/2010/main" val="11866721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ampl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0" hasCustomPrompt="1"/>
          </p:nvPr>
        </p:nvSpPr>
        <p:spPr>
          <a:xfrm>
            <a:off x="342900" y="1085850"/>
            <a:ext cx="8458200" cy="3771899"/>
          </a:xfrm>
          <a:noFill/>
        </p:spPr>
        <p:txBody>
          <a:bodyPr/>
          <a:lstStyle>
            <a:lvl1pPr marL="0" indent="0">
              <a:buNone/>
              <a:defRPr lang="en-US" sz="1100">
                <a:solidFill>
                  <a:schemeClr val="accent2">
                    <a:lumMod val="60000"/>
                    <a:lumOff val="40000"/>
                  </a:schemeClr>
                </a:solidFill>
                <a:effectLst/>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156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33575" y="1012508"/>
            <a:ext cx="4038600" cy="34720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24575" y="1012508"/>
            <a:ext cx="4038600" cy="34720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6829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749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7519" y="1200151"/>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2"/>
          <p:cNvSpPr>
            <a:spLocks noGrp="1"/>
          </p:cNvSpPr>
          <p:nvPr>
            <p:ph sz="half" idx="10"/>
          </p:nvPr>
        </p:nvSpPr>
        <p:spPr>
          <a:xfrm>
            <a:off x="3231002" y="1200151"/>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2"/>
          <p:cNvSpPr>
            <a:spLocks noGrp="1"/>
          </p:cNvSpPr>
          <p:nvPr>
            <p:ph sz="half" idx="11"/>
          </p:nvPr>
        </p:nvSpPr>
        <p:spPr>
          <a:xfrm>
            <a:off x="6124486" y="1200151"/>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685962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Text Placeholder 3"/>
          <p:cNvSpPr>
            <a:spLocks noGrp="1"/>
          </p:cNvSpPr>
          <p:nvPr>
            <p:ph type="body" sz="half" idx="2"/>
          </p:nvPr>
        </p:nvSpPr>
        <p:spPr>
          <a:xfrm>
            <a:off x="457200" y="2749869"/>
            <a:ext cx="1797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2" name="Text Placeholder 3"/>
          <p:cNvSpPr>
            <a:spLocks noGrp="1"/>
          </p:cNvSpPr>
          <p:nvPr>
            <p:ph type="body" sz="half" idx="11"/>
          </p:nvPr>
        </p:nvSpPr>
        <p:spPr>
          <a:xfrm>
            <a:off x="2616205" y="2749869"/>
            <a:ext cx="1797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3" name="Text Placeholder 3"/>
          <p:cNvSpPr>
            <a:spLocks noGrp="1"/>
          </p:cNvSpPr>
          <p:nvPr>
            <p:ph type="body" sz="half" idx="13"/>
          </p:nvPr>
        </p:nvSpPr>
        <p:spPr>
          <a:xfrm>
            <a:off x="4754043" y="2749869"/>
            <a:ext cx="1797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4" name="Text Placeholder 3"/>
          <p:cNvSpPr>
            <a:spLocks noGrp="1"/>
          </p:cNvSpPr>
          <p:nvPr>
            <p:ph type="body" sz="half" idx="15"/>
          </p:nvPr>
        </p:nvSpPr>
        <p:spPr>
          <a:xfrm>
            <a:off x="6889750" y="2749869"/>
            <a:ext cx="1797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5" name="Picture Placeholder 2"/>
          <p:cNvSpPr>
            <a:spLocks noGrp="1"/>
          </p:cNvSpPr>
          <p:nvPr>
            <p:ph type="pic" sz="quarter" idx="16"/>
          </p:nvPr>
        </p:nvSpPr>
        <p:spPr>
          <a:xfrm>
            <a:off x="457200" y="1227138"/>
            <a:ext cx="1797050" cy="1344612"/>
          </a:xfrm>
        </p:spPr>
        <p:txBody>
          <a:bodyPr/>
          <a:lstStyle>
            <a:lvl1pPr>
              <a:defRPr sz="2000"/>
            </a:lvl1pPr>
          </a:lstStyle>
          <a:p>
            <a:r>
              <a:rPr lang="en-US" smtClean="0"/>
              <a:t>Click icon to add picture</a:t>
            </a:r>
            <a:endParaRPr lang="en-US" dirty="0"/>
          </a:p>
        </p:txBody>
      </p:sp>
      <p:sp>
        <p:nvSpPr>
          <p:cNvPr id="16" name="Picture Placeholder 2"/>
          <p:cNvSpPr>
            <a:spLocks noGrp="1"/>
          </p:cNvSpPr>
          <p:nvPr>
            <p:ph type="pic" sz="quarter" idx="17"/>
          </p:nvPr>
        </p:nvSpPr>
        <p:spPr>
          <a:xfrm>
            <a:off x="2616205" y="1227138"/>
            <a:ext cx="1797050" cy="1344612"/>
          </a:xfrm>
        </p:spPr>
        <p:txBody>
          <a:bodyPr/>
          <a:lstStyle>
            <a:lvl1pPr>
              <a:defRPr sz="2000"/>
            </a:lvl1pPr>
          </a:lstStyle>
          <a:p>
            <a:r>
              <a:rPr lang="en-US" smtClean="0"/>
              <a:t>Click icon to add picture</a:t>
            </a:r>
            <a:endParaRPr lang="en-US" dirty="0"/>
          </a:p>
        </p:txBody>
      </p:sp>
      <p:sp>
        <p:nvSpPr>
          <p:cNvPr id="17" name="Picture Placeholder 2"/>
          <p:cNvSpPr>
            <a:spLocks noGrp="1"/>
          </p:cNvSpPr>
          <p:nvPr>
            <p:ph type="pic" sz="quarter" idx="18"/>
          </p:nvPr>
        </p:nvSpPr>
        <p:spPr>
          <a:xfrm>
            <a:off x="4754043" y="1227138"/>
            <a:ext cx="1797050" cy="1344612"/>
          </a:xfrm>
        </p:spPr>
        <p:txBody>
          <a:bodyPr/>
          <a:lstStyle>
            <a:lvl1pPr>
              <a:defRPr sz="2000"/>
            </a:lvl1pPr>
          </a:lstStyle>
          <a:p>
            <a:r>
              <a:rPr lang="en-US" smtClean="0"/>
              <a:t>Click icon to add picture</a:t>
            </a:r>
            <a:endParaRPr lang="en-US" dirty="0"/>
          </a:p>
        </p:txBody>
      </p:sp>
      <p:sp>
        <p:nvSpPr>
          <p:cNvPr id="18" name="Picture Placeholder 2"/>
          <p:cNvSpPr>
            <a:spLocks noGrp="1"/>
          </p:cNvSpPr>
          <p:nvPr>
            <p:ph type="pic" sz="quarter" idx="19"/>
          </p:nvPr>
        </p:nvSpPr>
        <p:spPr>
          <a:xfrm>
            <a:off x="6889750" y="1227138"/>
            <a:ext cx="1797050" cy="1344612"/>
          </a:xfrm>
        </p:spPr>
        <p:txBody>
          <a:bodyPr/>
          <a:lstStyle>
            <a:lvl1pPr>
              <a:defRPr sz="2000"/>
            </a:lvl1pPr>
          </a:lstStyle>
          <a:p>
            <a:r>
              <a:rPr lang="en-US" smtClean="0"/>
              <a:t>Click icon to add picture</a:t>
            </a:r>
            <a:endParaRPr lang="en-US" dirty="0"/>
          </a:p>
        </p:txBody>
      </p:sp>
    </p:spTree>
    <p:extLst>
      <p:ext uri="{BB962C8B-B14F-4D97-AF65-F5344CB8AC3E}">
        <p14:creationId xmlns:p14="http://schemas.microsoft.com/office/powerpoint/2010/main" val="2061769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3"/>
          <p:cNvSpPr>
            <a:spLocks noGrp="1"/>
          </p:cNvSpPr>
          <p:nvPr>
            <p:ph type="body" sz="half" idx="2"/>
          </p:nvPr>
        </p:nvSpPr>
        <p:spPr>
          <a:xfrm>
            <a:off x="679444" y="2271349"/>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4" name="Text Placeholder 3"/>
          <p:cNvSpPr>
            <a:spLocks noGrp="1"/>
          </p:cNvSpPr>
          <p:nvPr>
            <p:ph type="body" sz="half" idx="11"/>
          </p:nvPr>
        </p:nvSpPr>
        <p:spPr>
          <a:xfrm>
            <a:off x="3642776" y="2271349"/>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Text Placeholder 3"/>
          <p:cNvSpPr>
            <a:spLocks noGrp="1"/>
          </p:cNvSpPr>
          <p:nvPr>
            <p:ph type="body" sz="half" idx="13"/>
          </p:nvPr>
        </p:nvSpPr>
        <p:spPr>
          <a:xfrm>
            <a:off x="6606111" y="2271349"/>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6" name="Text Placeholder 3"/>
          <p:cNvSpPr>
            <a:spLocks noGrp="1"/>
          </p:cNvSpPr>
          <p:nvPr>
            <p:ph type="body" sz="half" idx="15"/>
          </p:nvPr>
        </p:nvSpPr>
        <p:spPr>
          <a:xfrm>
            <a:off x="679444" y="4070518"/>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7" name="Text Placeholder 3"/>
          <p:cNvSpPr>
            <a:spLocks noGrp="1"/>
          </p:cNvSpPr>
          <p:nvPr>
            <p:ph type="body" sz="half" idx="17"/>
          </p:nvPr>
        </p:nvSpPr>
        <p:spPr>
          <a:xfrm>
            <a:off x="3642776" y="4070518"/>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8" name="Text Placeholder 3"/>
          <p:cNvSpPr>
            <a:spLocks noGrp="1"/>
          </p:cNvSpPr>
          <p:nvPr>
            <p:ph type="body" sz="half" idx="19"/>
          </p:nvPr>
        </p:nvSpPr>
        <p:spPr>
          <a:xfrm>
            <a:off x="6606111" y="4070518"/>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9" name="Picture Placeholder 2"/>
          <p:cNvSpPr>
            <a:spLocks noGrp="1"/>
          </p:cNvSpPr>
          <p:nvPr>
            <p:ph type="pic" sz="quarter" idx="20"/>
          </p:nvPr>
        </p:nvSpPr>
        <p:spPr>
          <a:xfrm>
            <a:off x="679450" y="1047751"/>
            <a:ext cx="1924050" cy="1100667"/>
          </a:xfrm>
        </p:spPr>
        <p:txBody>
          <a:bodyPr/>
          <a:lstStyle>
            <a:lvl1pPr>
              <a:defRPr sz="2000"/>
            </a:lvl1pPr>
          </a:lstStyle>
          <a:p>
            <a:r>
              <a:rPr lang="en-US" smtClean="0"/>
              <a:t>Click icon to add picture</a:t>
            </a:r>
            <a:endParaRPr lang="en-US" dirty="0"/>
          </a:p>
        </p:txBody>
      </p:sp>
      <p:sp>
        <p:nvSpPr>
          <p:cNvPr id="10" name="Picture Placeholder 2"/>
          <p:cNvSpPr>
            <a:spLocks noGrp="1"/>
          </p:cNvSpPr>
          <p:nvPr>
            <p:ph type="pic" sz="quarter" idx="21"/>
          </p:nvPr>
        </p:nvSpPr>
        <p:spPr>
          <a:xfrm>
            <a:off x="3642776" y="1047751"/>
            <a:ext cx="1924050" cy="1100667"/>
          </a:xfrm>
        </p:spPr>
        <p:txBody>
          <a:bodyPr/>
          <a:lstStyle>
            <a:lvl1pPr>
              <a:defRPr sz="2000"/>
            </a:lvl1pPr>
          </a:lstStyle>
          <a:p>
            <a:r>
              <a:rPr lang="en-US" smtClean="0"/>
              <a:t>Click icon to add picture</a:t>
            </a:r>
            <a:endParaRPr lang="en-US" dirty="0"/>
          </a:p>
        </p:txBody>
      </p:sp>
      <p:sp>
        <p:nvSpPr>
          <p:cNvPr id="11" name="Picture Placeholder 2"/>
          <p:cNvSpPr>
            <a:spLocks noGrp="1"/>
          </p:cNvSpPr>
          <p:nvPr>
            <p:ph type="pic" sz="quarter" idx="22"/>
          </p:nvPr>
        </p:nvSpPr>
        <p:spPr>
          <a:xfrm>
            <a:off x="6606111" y="1047751"/>
            <a:ext cx="1924050" cy="1100667"/>
          </a:xfrm>
        </p:spPr>
        <p:txBody>
          <a:bodyPr/>
          <a:lstStyle>
            <a:lvl1pPr>
              <a:defRPr sz="2000"/>
            </a:lvl1pPr>
          </a:lstStyle>
          <a:p>
            <a:r>
              <a:rPr lang="en-US" smtClean="0"/>
              <a:t>Click icon to add picture</a:t>
            </a:r>
            <a:endParaRPr lang="en-US" dirty="0"/>
          </a:p>
        </p:txBody>
      </p:sp>
      <p:sp>
        <p:nvSpPr>
          <p:cNvPr id="12" name="Picture Placeholder 2"/>
          <p:cNvSpPr>
            <a:spLocks noGrp="1"/>
          </p:cNvSpPr>
          <p:nvPr>
            <p:ph type="pic" sz="quarter" idx="23"/>
          </p:nvPr>
        </p:nvSpPr>
        <p:spPr>
          <a:xfrm>
            <a:off x="679450" y="2889251"/>
            <a:ext cx="1924050" cy="1100667"/>
          </a:xfrm>
        </p:spPr>
        <p:txBody>
          <a:bodyPr/>
          <a:lstStyle>
            <a:lvl1pPr>
              <a:defRPr sz="2000"/>
            </a:lvl1pPr>
          </a:lstStyle>
          <a:p>
            <a:r>
              <a:rPr lang="en-US" smtClean="0"/>
              <a:t>Click icon to add picture</a:t>
            </a:r>
            <a:endParaRPr lang="en-US" dirty="0"/>
          </a:p>
        </p:txBody>
      </p:sp>
      <p:sp>
        <p:nvSpPr>
          <p:cNvPr id="13" name="Picture Placeholder 2"/>
          <p:cNvSpPr>
            <a:spLocks noGrp="1"/>
          </p:cNvSpPr>
          <p:nvPr>
            <p:ph type="pic" sz="quarter" idx="24"/>
          </p:nvPr>
        </p:nvSpPr>
        <p:spPr>
          <a:xfrm>
            <a:off x="3642776" y="2889251"/>
            <a:ext cx="1924050" cy="1100667"/>
          </a:xfrm>
        </p:spPr>
        <p:txBody>
          <a:bodyPr/>
          <a:lstStyle>
            <a:lvl1pPr>
              <a:defRPr sz="2000"/>
            </a:lvl1pPr>
          </a:lstStyle>
          <a:p>
            <a:r>
              <a:rPr lang="en-US" smtClean="0"/>
              <a:t>Click icon to add picture</a:t>
            </a:r>
            <a:endParaRPr lang="en-US" dirty="0"/>
          </a:p>
        </p:txBody>
      </p:sp>
      <p:sp>
        <p:nvSpPr>
          <p:cNvPr id="14" name="Picture Placeholder 2"/>
          <p:cNvSpPr>
            <a:spLocks noGrp="1"/>
          </p:cNvSpPr>
          <p:nvPr>
            <p:ph type="pic" sz="quarter" idx="25"/>
          </p:nvPr>
        </p:nvSpPr>
        <p:spPr>
          <a:xfrm>
            <a:off x="6606111" y="2889251"/>
            <a:ext cx="1924050" cy="1100667"/>
          </a:xfrm>
        </p:spPr>
        <p:txBody>
          <a:bodyPr/>
          <a:lstStyle>
            <a:lvl1pPr>
              <a:defRPr sz="2000"/>
            </a:lvl1pPr>
          </a:lstStyle>
          <a:p>
            <a:r>
              <a:rPr lang="en-US" smtClean="0"/>
              <a:t>Click icon to add picture</a:t>
            </a:r>
            <a:endParaRPr lang="en-US" dirty="0"/>
          </a:p>
        </p:txBody>
      </p:sp>
    </p:spTree>
    <p:extLst>
      <p:ext uri="{BB962C8B-B14F-4D97-AF65-F5344CB8AC3E}">
        <p14:creationId xmlns:p14="http://schemas.microsoft.com/office/powerpoint/2010/main" val="4045252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Century Gothic" panose="020B0502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54749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2892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Tree>
    <p:extLst>
      <p:ext uri="{BB962C8B-B14F-4D97-AF65-F5344CB8AC3E}">
        <p14:creationId xmlns:p14="http://schemas.microsoft.com/office/powerpoint/2010/main" val="552022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1850" y="171450"/>
            <a:ext cx="8458201" cy="857250"/>
          </a:xfrm>
        </p:spPr>
        <p:txBody>
          <a:bodyPr>
            <a:normAutofit/>
          </a:bodyPr>
          <a:lstStyle>
            <a:lvl1pPr>
              <a:defRPr sz="3200">
                <a:solidFill>
                  <a:schemeClr val="accent3">
                    <a:lumMod val="20000"/>
                    <a:lumOff val="80000"/>
                  </a:schemeClr>
                </a:solidFill>
                <a:effectLst>
                  <a:outerShdw blurRad="38100" dist="38100" dir="2700000" algn="tl">
                    <a:srgbClr val="000000">
                      <a:alpha val="43137"/>
                    </a:srgbClr>
                  </a:outerShdw>
                </a:effectLst>
                <a:latin typeface="Century Gothic" panose="020B0502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42899" y="1084840"/>
            <a:ext cx="8458201" cy="3089507"/>
          </a:xfrm>
        </p:spPr>
        <p:txBody>
          <a:bodyPr/>
          <a:lstStyle>
            <a:lvl1pPr>
              <a:spcBef>
                <a:spcPts val="0"/>
              </a:spcBef>
              <a:spcAft>
                <a:spcPts val="600"/>
              </a:spcAft>
              <a:defRPr sz="2400">
                <a:latin typeface="Century Gothic" panose="020B0502020202020204" pitchFamily="34" charset="0"/>
              </a:defRPr>
            </a:lvl1pPr>
            <a:lvl2pPr marL="742950" indent="-285750">
              <a:spcBef>
                <a:spcPts val="0"/>
              </a:spcBef>
              <a:spcAft>
                <a:spcPts val="600"/>
              </a:spcAft>
              <a:buFont typeface="Wingdings" panose="05000000000000000000" pitchFamily="2" charset="2"/>
              <a:buChar char="q"/>
              <a:defRPr sz="1800">
                <a:latin typeface="Century Gothic" panose="020B0502020202020204" pitchFamily="34" charset="0"/>
              </a:defRPr>
            </a:lvl2pPr>
            <a:lvl3pPr>
              <a:spcBef>
                <a:spcPts val="0"/>
              </a:spcBef>
              <a:spcAft>
                <a:spcPts val="600"/>
              </a:spcAft>
              <a:defRPr sz="1600">
                <a:latin typeface="Century Gothic" panose="020B0502020202020204" pitchFamily="34" charset="0"/>
              </a:defRPr>
            </a:lvl3pPr>
            <a:lvl4pPr marL="1600200" indent="-228600">
              <a:spcBef>
                <a:spcPts val="0"/>
              </a:spcBef>
              <a:spcAft>
                <a:spcPts val="600"/>
              </a:spcAft>
              <a:buFont typeface="Wingdings" panose="05000000000000000000" pitchFamily="2" charset="2"/>
              <a:buChar char="Ø"/>
              <a:defRPr sz="1400">
                <a:latin typeface="Century Gothic" panose="020B0502020202020204" pitchFamily="34" charset="0"/>
              </a:defRPr>
            </a:lvl4pPr>
            <a:lvl5pPr>
              <a:spcBef>
                <a:spcPts val="0"/>
              </a:spcBef>
              <a:spcAft>
                <a:spcPts val="600"/>
              </a:spcAft>
              <a:defRPr sz="1400">
                <a:latin typeface="Century Gothic" panose="020B0502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848" y="4503420"/>
            <a:ext cx="1552575" cy="621030"/>
          </a:xfrm>
          <a:prstGeom prst="rect">
            <a:avLst/>
          </a:prstGeom>
        </p:spPr>
      </p:pic>
    </p:spTree>
    <p:extLst>
      <p:ext uri="{BB962C8B-B14F-4D97-AF65-F5344CB8AC3E}">
        <p14:creationId xmlns:p14="http://schemas.microsoft.com/office/powerpoint/2010/main" val="38813373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684" userDrawn="1">
          <p15:clr>
            <a:srgbClr val="FBAE40"/>
          </p15:clr>
        </p15:guide>
        <p15:guide id="5" orient="horz" pos="30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smtClean="0"/>
              <a:t>Click icon to add picture</a:t>
            </a:r>
            <a:endParaRPr lang="en-US"/>
          </a:p>
        </p:txBody>
      </p:sp>
    </p:spTree>
    <p:extLst>
      <p:ext uri="{BB962C8B-B14F-4D97-AF65-F5344CB8AC3E}">
        <p14:creationId xmlns:p14="http://schemas.microsoft.com/office/powerpoint/2010/main" val="4239654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AWS Summi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descr="Powerpoint-stock-light-0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0320" y="941832"/>
            <a:ext cx="4023360" cy="2364036"/>
          </a:xfrm>
          <a:prstGeom prst="rect">
            <a:avLst/>
          </a:prstGeom>
        </p:spPr>
      </p:pic>
      <p:pic>
        <p:nvPicPr>
          <p:cNvPr id="9" name="Picture 8"/>
          <p:cNvPicPr>
            <a:picLocks noChangeAspect="1"/>
          </p:cNvPicPr>
          <p:nvPr/>
        </p:nvPicPr>
        <p:blipFill>
          <a:blip r:embed="rId4"/>
          <a:stretch>
            <a:fillRect/>
          </a:stretch>
        </p:blipFill>
        <p:spPr>
          <a:xfrm>
            <a:off x="4287359" y="4556348"/>
            <a:ext cx="569284" cy="214318"/>
          </a:xfrm>
          <a:prstGeom prst="rect">
            <a:avLst/>
          </a:prstGeom>
        </p:spPr>
      </p:pic>
      <p:sp>
        <p:nvSpPr>
          <p:cNvPr id="2" name="TextBox 1"/>
          <p:cNvSpPr txBox="1"/>
          <p:nvPr/>
        </p:nvSpPr>
        <p:spPr>
          <a:xfrm>
            <a:off x="3741090" y="2806810"/>
            <a:ext cx="1661822" cy="253916"/>
          </a:xfrm>
          <a:prstGeom prst="rect">
            <a:avLst/>
          </a:prstGeom>
          <a:noFill/>
        </p:spPr>
        <p:txBody>
          <a:bodyPr wrap="square" lIns="68580" tIns="34290" rIns="68580" bIns="34290" rtlCol="0">
            <a:spAutoFit/>
          </a:bodyPr>
          <a:lstStyle/>
          <a:p>
            <a:pPr algn="ctr" defTabSz="685800"/>
            <a:r>
              <a:rPr lang="en-US" sz="1200" dirty="0" smtClean="0">
                <a:solidFill>
                  <a:srgbClr val="474746"/>
                </a:solidFill>
                <a:cs typeface="Arial" panose="020B0604020202020204" pitchFamily="34" charset="0"/>
              </a:rPr>
              <a:t>SAN FRANCISCO</a:t>
            </a:r>
            <a:endParaRPr lang="en-US" sz="1200" dirty="0">
              <a:solidFill>
                <a:srgbClr val="474746"/>
              </a:solidFill>
              <a:cs typeface="Arial" panose="020B0604020202020204" pitchFamily="34" charset="0"/>
            </a:endParaRPr>
          </a:p>
        </p:txBody>
      </p:sp>
      <p:sp>
        <p:nvSpPr>
          <p:cNvPr id="7" name="Rectangle 6"/>
          <p:cNvSpPr/>
          <p:nvPr/>
        </p:nvSpPr>
        <p:spPr>
          <a:xfrm>
            <a:off x="0" y="4929887"/>
            <a:ext cx="9144000" cy="192409"/>
          </a:xfrm>
          <a:prstGeom prst="rect">
            <a:avLst/>
          </a:prstGeom>
        </p:spPr>
        <p:txBody>
          <a:bodyPr wrap="square" lIns="68580" tIns="34290" rIns="68580" bIns="34290">
            <a:spAutoFit/>
          </a:bodyPr>
          <a:lstStyle/>
          <a:p>
            <a:pPr algn="ctr" defTabSz="685800"/>
            <a:r>
              <a:rPr lang="en-US" sz="800" dirty="0" smtClean="0">
                <a:solidFill>
                  <a:srgbClr val="999A98"/>
                </a:solidFill>
                <a:latin typeface="Calibri Light" panose="020F0302020204030204" pitchFamily="34" charset="0"/>
                <a:ea typeface="Calibri" panose="020F0502020204030204" pitchFamily="34" charset="0"/>
                <a:cs typeface="Times New Roman" panose="02020603050405020304" pitchFamily="18" charset="0"/>
              </a:rPr>
              <a:t>©2015, Amazon Web Services, Inc. or its affiliates. All rights reserved</a:t>
            </a:r>
            <a:endParaRPr lang="en-US" sz="800" dirty="0">
              <a:solidFill>
                <a:srgbClr val="999A98"/>
              </a:solidFill>
            </a:endParaRPr>
          </a:p>
        </p:txBody>
      </p:sp>
      <p:pic>
        <p:nvPicPr>
          <p:cNvPr id="8" name="Picture 7"/>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270249" y="4544568"/>
            <a:ext cx="610095" cy="228600"/>
          </a:xfrm>
          <a:prstGeom prst="rect">
            <a:avLst/>
          </a:prstGeom>
        </p:spPr>
      </p:pic>
    </p:spTree>
    <p:extLst>
      <p:ext uri="{BB962C8B-B14F-4D97-AF65-F5344CB8AC3E}">
        <p14:creationId xmlns:p14="http://schemas.microsoft.com/office/powerpoint/2010/main" val="3895675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Orange AWS Summi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0321" y="915186"/>
            <a:ext cx="4023359" cy="2364036"/>
          </a:xfrm>
          <a:prstGeom prst="rect">
            <a:avLst/>
          </a:prstGeom>
        </p:spPr>
      </p:pic>
      <p:pic>
        <p:nvPicPr>
          <p:cNvPr id="9" name="Picture 8"/>
          <p:cNvPicPr>
            <a:picLocks noChangeAspect="1"/>
          </p:cNvPicPr>
          <p:nvPr/>
        </p:nvPicPr>
        <p:blipFill>
          <a:blip r:embed="rId4"/>
          <a:stretch>
            <a:fillRect/>
          </a:stretch>
        </p:blipFill>
        <p:spPr>
          <a:xfrm>
            <a:off x="4287359" y="4556348"/>
            <a:ext cx="569284" cy="214318"/>
          </a:xfrm>
          <a:prstGeom prst="rect">
            <a:avLst/>
          </a:prstGeom>
        </p:spPr>
      </p:pic>
      <p:sp>
        <p:nvSpPr>
          <p:cNvPr id="2" name="TextBox 1"/>
          <p:cNvSpPr txBox="1"/>
          <p:nvPr/>
        </p:nvSpPr>
        <p:spPr>
          <a:xfrm>
            <a:off x="3430987" y="2830666"/>
            <a:ext cx="2282024" cy="253916"/>
          </a:xfrm>
          <a:prstGeom prst="rect">
            <a:avLst/>
          </a:prstGeom>
          <a:noFill/>
        </p:spPr>
        <p:txBody>
          <a:bodyPr wrap="square" lIns="68580" tIns="34290" rIns="68580" bIns="34290" rtlCol="0">
            <a:spAutoFit/>
          </a:bodyPr>
          <a:lstStyle/>
          <a:p>
            <a:pPr algn="ctr" defTabSz="685800"/>
            <a:r>
              <a:rPr lang="en-US" sz="1200" dirty="0" smtClean="0">
                <a:solidFill>
                  <a:prstClr val="white"/>
                </a:solidFill>
                <a:cs typeface="Arial" panose="020B0604020202020204" pitchFamily="34" charset="0"/>
              </a:rPr>
              <a:t>SAN FRANCISCO</a:t>
            </a:r>
            <a:endParaRPr lang="en-US" sz="1200" dirty="0">
              <a:solidFill>
                <a:prstClr val="white"/>
              </a:solidFill>
              <a:cs typeface="Arial" panose="020B0604020202020204" pitchFamily="34" charset="0"/>
            </a:endParaRPr>
          </a:p>
        </p:txBody>
      </p:sp>
      <p:sp>
        <p:nvSpPr>
          <p:cNvPr id="5" name="Rectangle 4"/>
          <p:cNvSpPr/>
          <p:nvPr/>
        </p:nvSpPr>
        <p:spPr>
          <a:xfrm>
            <a:off x="0" y="4929887"/>
            <a:ext cx="9144000" cy="192409"/>
          </a:xfrm>
          <a:prstGeom prst="rect">
            <a:avLst/>
          </a:prstGeom>
        </p:spPr>
        <p:txBody>
          <a:bodyPr wrap="square" lIns="68580" tIns="34290" rIns="68580" bIns="34290">
            <a:spAutoFit/>
          </a:bodyPr>
          <a:lstStyle/>
          <a:p>
            <a:pPr algn="ctr" defTabSz="685800"/>
            <a:r>
              <a:rPr lang="en-US" sz="800" dirty="0" smtClean="0">
                <a:solidFill>
                  <a:prstClr val="white"/>
                </a:solidFill>
                <a:latin typeface="Calibri Light" panose="020F0302020204030204" pitchFamily="34" charset="0"/>
                <a:ea typeface="Calibri" panose="020F0502020204030204" pitchFamily="34" charset="0"/>
                <a:cs typeface="Times New Roman" panose="02020603050405020304" pitchFamily="18" charset="0"/>
              </a:rPr>
              <a:t>©2015, Amazon Web Services, Inc. or its affiliates. All rights reserved</a:t>
            </a:r>
            <a:endParaRPr lang="en-US" sz="800" dirty="0">
              <a:solidFill>
                <a:prstClr val="white"/>
              </a:solidFill>
            </a:endParaRPr>
          </a:p>
        </p:txBody>
      </p:sp>
    </p:spTree>
    <p:extLst>
      <p:ext uri="{BB962C8B-B14F-4D97-AF65-F5344CB8AC3E}">
        <p14:creationId xmlns:p14="http://schemas.microsoft.com/office/powerpoint/2010/main" val="3295757298"/>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37182" y="4571827"/>
            <a:ext cx="669636" cy="2509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0321" y="941832"/>
            <a:ext cx="4023359" cy="2364036"/>
          </a:xfrm>
          <a:prstGeom prst="rect">
            <a:avLst/>
          </a:prstGeom>
        </p:spPr>
      </p:pic>
      <p:sp>
        <p:nvSpPr>
          <p:cNvPr id="7" name="TextBox 6"/>
          <p:cNvSpPr txBox="1"/>
          <p:nvPr/>
        </p:nvSpPr>
        <p:spPr>
          <a:xfrm>
            <a:off x="3741090" y="2806810"/>
            <a:ext cx="1661822" cy="253916"/>
          </a:xfrm>
          <a:prstGeom prst="rect">
            <a:avLst/>
          </a:prstGeom>
          <a:noFill/>
        </p:spPr>
        <p:txBody>
          <a:bodyPr wrap="square" lIns="68580" tIns="34290" rIns="68580" bIns="34290" rtlCol="0">
            <a:spAutoFit/>
          </a:bodyPr>
          <a:lstStyle/>
          <a:p>
            <a:pPr algn="ctr" defTabSz="685800"/>
            <a:r>
              <a:rPr lang="en-US" sz="1200" dirty="0" smtClean="0">
                <a:solidFill>
                  <a:srgbClr val="474746"/>
                </a:solidFill>
                <a:cs typeface="Arial" panose="020B0604020202020204" pitchFamily="34" charset="0"/>
              </a:rPr>
              <a:t>SAN FRANCISCO</a:t>
            </a:r>
            <a:endParaRPr lang="en-US" sz="1200" dirty="0">
              <a:solidFill>
                <a:srgbClr val="474746"/>
              </a:solidFill>
              <a:cs typeface="Arial" panose="020B0604020202020204" pitchFamily="34" charset="0"/>
            </a:endParaRPr>
          </a:p>
        </p:txBody>
      </p:sp>
    </p:spTree>
    <p:extLst>
      <p:ext uri="{BB962C8B-B14F-4D97-AF65-F5344CB8AC3E}">
        <p14:creationId xmlns:p14="http://schemas.microsoft.com/office/powerpoint/2010/main" val="5186868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Orange Thank You">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0321" y="755311"/>
            <a:ext cx="4023359" cy="2364035"/>
          </a:xfrm>
          <a:prstGeom prst="rect">
            <a:avLst/>
          </a:prstGeom>
        </p:spPr>
      </p:pic>
      <p:pic>
        <p:nvPicPr>
          <p:cNvPr id="7" name="Picture 6"/>
          <p:cNvPicPr>
            <a:picLocks noChangeAspect="1"/>
          </p:cNvPicPr>
          <p:nvPr/>
        </p:nvPicPr>
        <p:blipFill>
          <a:blip r:embed="rId4"/>
          <a:stretch>
            <a:fillRect/>
          </a:stretch>
        </p:blipFill>
        <p:spPr>
          <a:xfrm>
            <a:off x="4287359" y="4556348"/>
            <a:ext cx="569284" cy="214318"/>
          </a:xfrm>
          <a:prstGeom prst="rect">
            <a:avLst/>
          </a:prstGeom>
        </p:spPr>
      </p:pic>
      <p:sp>
        <p:nvSpPr>
          <p:cNvPr id="8" name="TextBox 7"/>
          <p:cNvSpPr txBox="1"/>
          <p:nvPr/>
        </p:nvSpPr>
        <p:spPr>
          <a:xfrm>
            <a:off x="3430987" y="2830666"/>
            <a:ext cx="2282024" cy="253916"/>
          </a:xfrm>
          <a:prstGeom prst="rect">
            <a:avLst/>
          </a:prstGeom>
          <a:noFill/>
        </p:spPr>
        <p:txBody>
          <a:bodyPr wrap="square" lIns="68580" tIns="34290" rIns="68580" bIns="34290" rtlCol="0">
            <a:spAutoFit/>
          </a:bodyPr>
          <a:lstStyle/>
          <a:p>
            <a:pPr algn="ctr" defTabSz="685800"/>
            <a:r>
              <a:rPr lang="en-US" sz="1200" dirty="0" smtClean="0">
                <a:solidFill>
                  <a:prstClr val="white"/>
                </a:solidFill>
                <a:cs typeface="Arial" panose="020B0604020202020204" pitchFamily="34" charset="0"/>
              </a:rPr>
              <a:t>SAN FRANCISCO</a:t>
            </a:r>
            <a:endParaRPr lang="en-US" sz="1200" dirty="0">
              <a:solidFill>
                <a:prstClr val="white"/>
              </a:solidFill>
              <a:cs typeface="Arial" panose="020B0604020202020204" pitchFamily="34" charset="0"/>
            </a:endParaRPr>
          </a:p>
        </p:txBody>
      </p:sp>
    </p:spTree>
    <p:extLst>
      <p:ext uri="{BB962C8B-B14F-4D97-AF65-F5344CB8AC3E}">
        <p14:creationId xmlns:p14="http://schemas.microsoft.com/office/powerpoint/2010/main" val="23320263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de Sample -Si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171450"/>
            <a:ext cx="8458200" cy="857250"/>
          </a:xfrm>
        </p:spPr>
        <p:txBody>
          <a:bodyPr/>
          <a:lstStyle>
            <a:lvl1pPr>
              <a:defRPr sz="3600" baseline="0"/>
            </a:lvl1pPr>
          </a:lstStyle>
          <a:p>
            <a:r>
              <a:rPr lang="en-US" dirty="0" smtClean="0"/>
              <a:t>Code Sample</a:t>
            </a:r>
            <a:endParaRPr lang="en-US" dirty="0"/>
          </a:p>
        </p:txBody>
      </p:sp>
      <p:sp>
        <p:nvSpPr>
          <p:cNvPr id="6" name="Content Placeholder 4"/>
          <p:cNvSpPr>
            <a:spLocks noGrp="1"/>
          </p:cNvSpPr>
          <p:nvPr>
            <p:ph sz="quarter" idx="10" hasCustomPrompt="1"/>
          </p:nvPr>
        </p:nvSpPr>
        <p:spPr>
          <a:xfrm>
            <a:off x="342900" y="1085850"/>
            <a:ext cx="8458200" cy="3771900"/>
          </a:xfrm>
          <a:noFill/>
        </p:spPr>
        <p:txBody>
          <a:bodyPr/>
          <a:lstStyle>
            <a:lvl1pPr marL="0" indent="0">
              <a:buNone/>
              <a:defRPr sz="2800">
                <a:gradFill>
                  <a:gsLst>
                    <a:gs pos="0">
                      <a:srgbClr val="000000"/>
                    </a:gs>
                    <a:gs pos="100000">
                      <a:srgbClr val="000000"/>
                    </a:gs>
                  </a:gsLst>
                  <a:lin ang="5400000" scaled="1"/>
                </a:gradFill>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smtClean="0">
                <a:latin typeface="Lucida Console" panose="020B0609040504020204" pitchFamily="49" charset="0"/>
              </a:rPr>
              <a:t>; Syntax Test file for 68k Assembly code</a:t>
            </a:r>
          </a:p>
          <a:p>
            <a:r>
              <a:rPr lang="en-US" sz="1400" dirty="0" smtClean="0">
                <a:latin typeface="Lucida Console" panose="020B0609040504020204" pitchFamily="49" charset="0"/>
              </a:rPr>
              <a:t>; Some comments about this file</a:t>
            </a:r>
          </a:p>
          <a:p>
            <a:r>
              <a:rPr lang="en-US" sz="1400" dirty="0" smtClean="0">
                <a:latin typeface="Lucida Console" panose="020B0609040504020204" pitchFamily="49" charset="0"/>
              </a:rPr>
              <a:t>.D0 00000000</a:t>
            </a:r>
          </a:p>
          <a:p>
            <a:r>
              <a:rPr lang="en-US" sz="1400" dirty="0" smtClean="0">
                <a:latin typeface="Lucida Console" panose="020B0609040504020204" pitchFamily="49" charset="0"/>
              </a:rPr>
              <a:t>MS 2100 00000002</a:t>
            </a:r>
          </a:p>
          <a:p>
            <a:r>
              <a:rPr lang="en-US" sz="1400" dirty="0" smtClean="0">
                <a:latin typeface="Lucida Console" panose="020B0609040504020204" pitchFamily="49" charset="0"/>
              </a:rPr>
              <a:t>MM 2000;DI</a:t>
            </a:r>
          </a:p>
          <a:p>
            <a:r>
              <a:rPr lang="en-US" sz="1400" dirty="0" smtClean="0">
                <a:latin typeface="Lucida Console" panose="020B0609040504020204" pitchFamily="49" charset="0"/>
              </a:rPr>
              <a:t> LEA.L $002100,A1</a:t>
            </a:r>
          </a:p>
          <a:p>
            <a:r>
              <a:rPr lang="en-US" sz="1400" dirty="0" smtClean="0">
                <a:latin typeface="Lucida Console" panose="020B0609040504020204" pitchFamily="49" charset="0"/>
              </a:rPr>
              <a:t> MOVE.L #2,-(A1)</a:t>
            </a:r>
          </a:p>
          <a:p>
            <a:r>
              <a:rPr lang="sk-SK" sz="1400" dirty="0" smtClean="0">
                <a:latin typeface="Lucida Console" panose="020B0609040504020204" pitchFamily="49" charset="0"/>
              </a:rPr>
              <a:t> BSR $00002050</a:t>
            </a:r>
          </a:p>
          <a:p>
            <a:endParaRPr lang="sk-SK" sz="1400" dirty="0" smtClean="0">
              <a:latin typeface="Lucida Console" panose="020B0609040504020204" pitchFamily="49" charset="0"/>
            </a:endParaRPr>
          </a:p>
          <a:p>
            <a:r>
              <a:rPr lang="sk-SK" sz="1400" dirty="0" smtClean="0">
                <a:latin typeface="Lucida Console" panose="020B0609040504020204" pitchFamily="49" charset="0"/>
              </a:rPr>
              <a:t>MM 2050;DI</a:t>
            </a:r>
          </a:p>
          <a:p>
            <a:r>
              <a:rPr lang="sk-SK" sz="1400" dirty="0" smtClean="0">
                <a:latin typeface="Lucida Console" panose="020B0609040504020204" pitchFamily="49" charset="0"/>
              </a:rPr>
              <a:t> MOVE.L (A1)+,D1</a:t>
            </a:r>
          </a:p>
          <a:p>
            <a:r>
              <a:rPr lang="sk-SK" sz="1400" dirty="0" smtClean="0">
                <a:latin typeface="Lucida Console" panose="020B0609040504020204" pitchFamily="49" charset="0"/>
              </a:rPr>
              <a:t> MOVE.L (A1),D2</a:t>
            </a:r>
          </a:p>
          <a:p>
            <a:r>
              <a:rPr lang="sk-SK" sz="1400" dirty="0" smtClean="0">
                <a:latin typeface="Lucida Console" panose="020B0609040504020204" pitchFamily="49" charset="0"/>
              </a:rPr>
              <a:t> ADD.L D1,D2</a:t>
            </a:r>
          </a:p>
        </p:txBody>
      </p:sp>
    </p:spTree>
    <p:extLst>
      <p:ext uri="{BB962C8B-B14F-4D97-AF65-F5344CB8AC3E}">
        <p14:creationId xmlns:p14="http://schemas.microsoft.com/office/powerpoint/2010/main" val="3751413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216">
          <p15:clr>
            <a:srgbClr val="FBAE40"/>
          </p15:clr>
        </p15:guide>
        <p15:guide id="2" pos="5544">
          <p15:clr>
            <a:srgbClr val="FBAE40"/>
          </p15:clr>
        </p15:guide>
        <p15:guide id="3" orient="horz" pos="108">
          <p15:clr>
            <a:srgbClr val="FBAE40"/>
          </p15:clr>
        </p15:guide>
        <p15:guide id="4" orient="horz" pos="684">
          <p15:clr>
            <a:srgbClr val="FBAE40"/>
          </p15:clr>
        </p15:guide>
        <p15:guide id="5" orient="horz" pos="30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sp>
        <p:nvSpPr>
          <p:cNvPr id="17" name="Content Placeholder 4"/>
          <p:cNvSpPr>
            <a:spLocks noGrp="1"/>
          </p:cNvSpPr>
          <p:nvPr>
            <p:ph idx="1"/>
          </p:nvPr>
        </p:nvSpPr>
        <p:spPr>
          <a:xfrm>
            <a:off x="457200" y="952500"/>
            <a:ext cx="8229600" cy="3552825"/>
          </a:xfrm>
        </p:spPr>
        <p:txBody>
          <a:bodyPr>
            <a:normAutofit/>
          </a:bodyPr>
          <a:lstStyle>
            <a:lvl1pPr>
              <a:spcBef>
                <a:spcPts val="0"/>
              </a:spcBef>
              <a:defRPr sz="2400" baseline="0">
                <a:solidFill>
                  <a:schemeClr val="tx1"/>
                </a:solidFill>
                <a:latin typeface="Calibri" pitchFamily="34" charset="0"/>
                <a:cs typeface="Lucida Sans Unicode" pitchFamily="34" charset="0"/>
              </a:defRPr>
            </a:lvl1pPr>
            <a:lvl2pPr marL="742950" indent="-285750">
              <a:spcBef>
                <a:spcPts val="0"/>
              </a:spcBef>
              <a:buFont typeface="Wingdings" pitchFamily="2" charset="2"/>
              <a:buChar char="§"/>
              <a:defRPr sz="2000">
                <a:solidFill>
                  <a:schemeClr val="tx1"/>
                </a:solidFill>
                <a:latin typeface="Calibri" pitchFamily="34" charset="0"/>
                <a:cs typeface="Lucida Sans Unicode" pitchFamily="34" charset="0"/>
              </a:defRPr>
            </a:lvl2pPr>
            <a:lvl3pPr>
              <a:spcBef>
                <a:spcPts val="0"/>
              </a:spcBef>
              <a:defRPr sz="1800">
                <a:solidFill>
                  <a:schemeClr val="tx1"/>
                </a:solidFill>
                <a:latin typeface="Calibri" pitchFamily="34" charset="0"/>
                <a:cs typeface="Lucida Sans Unicode" pitchFamily="34" charset="0"/>
              </a:defRPr>
            </a:lvl3pPr>
            <a:lvl4pPr>
              <a:spcBef>
                <a:spcPts val="0"/>
              </a:spcBef>
              <a:defRPr sz="1600">
                <a:solidFill>
                  <a:schemeClr val="tx1"/>
                </a:solidFill>
                <a:latin typeface="Calibri" pitchFamily="34" charset="0"/>
                <a:cs typeface="Lucida Sans Unicode" pitchFamily="34" charset="0"/>
              </a:defRPr>
            </a:lvl4pPr>
            <a:lvl5pPr>
              <a:spcBef>
                <a:spcPts val="0"/>
              </a:spcBef>
              <a:defRPr sz="1600">
                <a:solidFill>
                  <a:schemeClr val="tx1"/>
                </a:solidFill>
                <a:latin typeface="Calibri" pitchFamily="34" charset="0"/>
                <a:cs typeface="Lucida Sans Unicode"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166255" y="0"/>
            <a:ext cx="8520545" cy="795647"/>
          </a:xfrm>
        </p:spPr>
        <p:txBody>
          <a:bodyPr/>
          <a:lstStyle>
            <a:lvl1pPr algn="l">
              <a:defRPr b="0">
                <a:solidFill>
                  <a:schemeClr val="tx2"/>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6349872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custDataLst>
              <p:tags r:id="rId1"/>
            </p:custDataLst>
          </p:nvPr>
        </p:nvSpPr>
        <p:spPr>
          <a:xfrm>
            <a:off x="457200" y="4767266"/>
            <a:ext cx="2133600" cy="273844"/>
          </a:xfrm>
          <a:prstGeom prst="rect">
            <a:avLst/>
          </a:prstGeom>
        </p:spPr>
        <p:txBody>
          <a:bodyPr lIns="91431" tIns="45711" rIns="91431" bIns="45711"/>
          <a:lstStyle>
            <a:lvl1pPr>
              <a:defRPr>
                <a:latin typeface="Arial" pitchFamily="34" charset="0"/>
                <a:cs typeface="Arial" pitchFamily="34" charset="0"/>
              </a:defRPr>
            </a:lvl1pPr>
          </a:lstStyle>
          <a:p>
            <a:pPr defTabSz="914400"/>
            <a:fld id="{889D8090-A0E2-4DF6-8C7B-3A70E1DD83FB}" type="datetimeFigureOut">
              <a:rPr lang="en-US" smtClean="0">
                <a:solidFill>
                  <a:prstClr val="black"/>
                </a:solidFill>
              </a:rPr>
              <a:pPr defTabSz="914400"/>
              <a:t>11/13/15</a:t>
            </a:fld>
            <a:endParaRPr lang="en-US">
              <a:solidFill>
                <a:prstClr val="black"/>
              </a:solidFill>
            </a:endParaRPr>
          </a:p>
        </p:txBody>
      </p:sp>
      <p:sp>
        <p:nvSpPr>
          <p:cNvPr id="5" name="Footer Placeholder 4"/>
          <p:cNvSpPr>
            <a:spLocks noGrp="1"/>
          </p:cNvSpPr>
          <p:nvPr>
            <p:ph type="ftr" sz="quarter" idx="11"/>
            <p:custDataLst>
              <p:tags r:id="rId2"/>
            </p:custDataLst>
          </p:nvPr>
        </p:nvSpPr>
        <p:spPr>
          <a:xfrm>
            <a:off x="3124200" y="4767266"/>
            <a:ext cx="2895600" cy="273844"/>
          </a:xfrm>
          <a:prstGeom prst="rect">
            <a:avLst/>
          </a:prstGeom>
        </p:spPr>
        <p:txBody>
          <a:bodyPr lIns="91431" tIns="45711" rIns="91431" bIns="45711"/>
          <a:lstStyle>
            <a:lvl1pPr>
              <a:defRPr>
                <a:latin typeface="Arial" pitchFamily="34" charset="0"/>
                <a:cs typeface="Arial" pitchFamily="34" charset="0"/>
              </a:defRPr>
            </a:lvl1pPr>
          </a:lstStyle>
          <a:p>
            <a:pPr defTabSz="914400"/>
            <a:endParaRPr lang="en-US">
              <a:solidFill>
                <a:prstClr val="black"/>
              </a:solidFill>
            </a:endParaRPr>
          </a:p>
        </p:txBody>
      </p:sp>
      <p:sp>
        <p:nvSpPr>
          <p:cNvPr id="6" name="Slide Number Placeholder 5"/>
          <p:cNvSpPr>
            <a:spLocks noGrp="1"/>
          </p:cNvSpPr>
          <p:nvPr>
            <p:ph type="sldNum" sz="quarter" idx="12"/>
            <p:custDataLst>
              <p:tags r:id="rId3"/>
            </p:custDataLst>
          </p:nvPr>
        </p:nvSpPr>
        <p:spPr>
          <a:xfrm>
            <a:off x="6553200" y="4767266"/>
            <a:ext cx="2133600" cy="273844"/>
          </a:xfrm>
          <a:prstGeom prst="rect">
            <a:avLst/>
          </a:prstGeom>
        </p:spPr>
        <p:txBody>
          <a:bodyPr lIns="91431" tIns="45711" rIns="91431" bIns="45711"/>
          <a:lstStyle>
            <a:lvl1pPr>
              <a:defRPr>
                <a:latin typeface="Arial" pitchFamily="34" charset="0"/>
                <a:cs typeface="Arial" pitchFamily="34" charset="0"/>
              </a:defRPr>
            </a:lvl1pPr>
          </a:lstStyle>
          <a:p>
            <a:pPr defTabSz="914400"/>
            <a:fld id="{EDECEA89-B313-4302-9956-254FEF807122}" type="slidenum">
              <a:rPr lang="en-US" smtClean="0">
                <a:solidFill>
                  <a:prstClr val="black"/>
                </a:solidFill>
              </a:rPr>
              <a:pPr defTabSz="914400"/>
              <a:t>‹#›</a:t>
            </a:fld>
            <a:endParaRPr lang="en-US">
              <a:solidFill>
                <a:prstClr val="black"/>
              </a:solidFill>
            </a:endParaRPr>
          </a:p>
        </p:txBody>
      </p:sp>
      <p:sp>
        <p:nvSpPr>
          <p:cNvPr id="9" name="Round Diagonal Corner Rectangle 8"/>
          <p:cNvSpPr/>
          <p:nvPr userDrawn="1">
            <p:custDataLst>
              <p:tags r:id="rId4"/>
            </p:custDataLst>
          </p:nvPr>
        </p:nvSpPr>
        <p:spPr>
          <a:xfrm>
            <a:off x="152400" y="131051"/>
            <a:ext cx="5334000" cy="259773"/>
          </a:xfrm>
          <a:prstGeom prst="round2DiagRect">
            <a:avLst>
              <a:gd name="adj1" fmla="val 16667"/>
              <a:gd name="adj2" fmla="val 50000"/>
            </a:avLst>
          </a:prstGeom>
          <a:solidFill>
            <a:srgbClr val="F298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1" rIns="91431" bIns="45711" numCol="1" spcCol="0" rtlCol="0" fromWordArt="0" anchor="ctr" anchorCtr="0" forceAA="0" compatLnSpc="1">
            <a:prstTxWarp prst="textNoShape">
              <a:avLst/>
            </a:prstTxWarp>
            <a:noAutofit/>
          </a:bodyPr>
          <a:lstStyle/>
          <a:p>
            <a:pPr defTabSz="914400"/>
            <a:endParaRPr lang="en-US" sz="1600" dirty="0">
              <a:solidFill>
                <a:prstClr val="black"/>
              </a:solidFill>
              <a:cs typeface="Arial" pitchFamily="34" charset="0"/>
            </a:endParaRPr>
          </a:p>
        </p:txBody>
      </p:sp>
      <p:sp>
        <p:nvSpPr>
          <p:cNvPr id="10" name="Title 1"/>
          <p:cNvSpPr>
            <a:spLocks noGrp="1"/>
          </p:cNvSpPr>
          <p:nvPr>
            <p:ph type="ctrTitle"/>
            <p:custDataLst>
              <p:tags r:id="rId5"/>
            </p:custDataLst>
          </p:nvPr>
        </p:nvSpPr>
        <p:spPr>
          <a:xfrm>
            <a:off x="174172" y="119022"/>
            <a:ext cx="5083628" cy="288130"/>
          </a:xfrm>
          <a:prstGeom prst="rect">
            <a:avLst/>
          </a:prstGeom>
        </p:spPr>
        <p:txBody>
          <a:bodyPr>
            <a:noAutofit/>
          </a:bodyPr>
          <a:lstStyle>
            <a:lvl1pPr algn="l">
              <a:defRPr sz="1600" b="1">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3425412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custDataLst>
              <p:tags r:id="rId1"/>
            </p:custDataLst>
          </p:nvPr>
        </p:nvSpPr>
        <p:spPr>
          <a:xfrm>
            <a:off x="228600" y="423481"/>
            <a:ext cx="4114800" cy="285750"/>
          </a:xfrm>
          <a:prstGeom prst="rect">
            <a:avLst/>
          </a:prstGeom>
        </p:spPr>
        <p:txBody>
          <a:bodyPr lIns="91431" tIns="45711" rIns="91431" bIns="45711"/>
          <a:lstStyle>
            <a:lvl1pPr marL="0" indent="0" algn="l">
              <a:buNone/>
              <a:defRPr sz="1800" b="1">
                <a:solidFill>
                  <a:srgbClr val="146EB4"/>
                </a:solidFill>
                <a:latin typeface="Arial" pitchFamily="34" charset="0"/>
                <a:cs typeface="Arial" pitchFamily="34" charset="0"/>
              </a:defRPr>
            </a:lvl1pPr>
            <a:lvl2pPr marL="457146" indent="0" algn="ctr">
              <a:buNone/>
              <a:defRPr>
                <a:solidFill>
                  <a:schemeClr val="tx1">
                    <a:tint val="75000"/>
                  </a:schemeClr>
                </a:solidFill>
              </a:defRPr>
            </a:lvl2pPr>
            <a:lvl3pPr marL="914288"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21" indent="0" algn="ctr">
              <a:buNone/>
              <a:defRPr>
                <a:solidFill>
                  <a:schemeClr val="tx1">
                    <a:tint val="75000"/>
                  </a:schemeClr>
                </a:solidFill>
              </a:defRPr>
            </a:lvl6pPr>
            <a:lvl7pPr marL="2742866" indent="0" algn="ctr">
              <a:buNone/>
              <a:defRPr>
                <a:solidFill>
                  <a:schemeClr val="tx1">
                    <a:tint val="75000"/>
                  </a:schemeClr>
                </a:solidFill>
              </a:defRPr>
            </a:lvl7pPr>
            <a:lvl8pPr marL="3200007" indent="0" algn="ctr">
              <a:buNone/>
              <a:defRPr>
                <a:solidFill>
                  <a:schemeClr val="tx1">
                    <a:tint val="75000"/>
                  </a:schemeClr>
                </a:solidFill>
              </a:defRPr>
            </a:lvl8pPr>
            <a:lvl9pPr marL="365715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custDataLst>
              <p:tags r:id="rId2"/>
            </p:custDataLst>
          </p:nvPr>
        </p:nvSpPr>
        <p:spPr>
          <a:xfrm>
            <a:off x="457200" y="4767266"/>
            <a:ext cx="2133600" cy="273844"/>
          </a:xfrm>
          <a:prstGeom prst="rect">
            <a:avLst/>
          </a:prstGeom>
        </p:spPr>
        <p:txBody>
          <a:bodyPr lIns="91431" tIns="45711" rIns="91431" bIns="45711"/>
          <a:lstStyle>
            <a:lvl1pPr>
              <a:defRPr>
                <a:latin typeface="Arial" pitchFamily="34" charset="0"/>
                <a:cs typeface="Arial" pitchFamily="34" charset="0"/>
              </a:defRPr>
            </a:lvl1pPr>
          </a:lstStyle>
          <a:p>
            <a:pPr defTabSz="914400"/>
            <a:fld id="{889D8090-A0E2-4DF6-8C7B-3A70E1DD83FB}" type="datetimeFigureOut">
              <a:rPr lang="en-US" smtClean="0">
                <a:solidFill>
                  <a:prstClr val="black"/>
                </a:solidFill>
              </a:rPr>
              <a:pPr defTabSz="914400"/>
              <a:t>11/13/15</a:t>
            </a:fld>
            <a:endParaRPr lang="en-US">
              <a:solidFill>
                <a:prstClr val="black"/>
              </a:solidFill>
            </a:endParaRPr>
          </a:p>
        </p:txBody>
      </p:sp>
      <p:sp>
        <p:nvSpPr>
          <p:cNvPr id="5" name="Footer Placeholder 4"/>
          <p:cNvSpPr>
            <a:spLocks noGrp="1"/>
          </p:cNvSpPr>
          <p:nvPr>
            <p:ph type="ftr" sz="quarter" idx="11"/>
            <p:custDataLst>
              <p:tags r:id="rId3"/>
            </p:custDataLst>
          </p:nvPr>
        </p:nvSpPr>
        <p:spPr>
          <a:xfrm>
            <a:off x="3124200" y="4767266"/>
            <a:ext cx="2895600" cy="273844"/>
          </a:xfrm>
          <a:prstGeom prst="rect">
            <a:avLst/>
          </a:prstGeom>
        </p:spPr>
        <p:txBody>
          <a:bodyPr lIns="91431" tIns="45711" rIns="91431" bIns="45711"/>
          <a:lstStyle>
            <a:lvl1pPr>
              <a:defRPr>
                <a:latin typeface="Arial" pitchFamily="34" charset="0"/>
                <a:cs typeface="Arial" pitchFamily="34" charset="0"/>
              </a:defRPr>
            </a:lvl1pPr>
          </a:lstStyle>
          <a:p>
            <a:pPr defTabSz="914400"/>
            <a:endParaRPr lang="en-US">
              <a:solidFill>
                <a:prstClr val="black"/>
              </a:solidFill>
            </a:endParaRPr>
          </a:p>
        </p:txBody>
      </p:sp>
      <p:sp>
        <p:nvSpPr>
          <p:cNvPr id="6" name="Slide Number Placeholder 5"/>
          <p:cNvSpPr>
            <a:spLocks noGrp="1"/>
          </p:cNvSpPr>
          <p:nvPr>
            <p:ph type="sldNum" sz="quarter" idx="12"/>
            <p:custDataLst>
              <p:tags r:id="rId4"/>
            </p:custDataLst>
          </p:nvPr>
        </p:nvSpPr>
        <p:spPr>
          <a:xfrm>
            <a:off x="6553200" y="4767266"/>
            <a:ext cx="2133600" cy="273844"/>
          </a:xfrm>
          <a:prstGeom prst="rect">
            <a:avLst/>
          </a:prstGeom>
        </p:spPr>
        <p:txBody>
          <a:bodyPr lIns="91431" tIns="45711" rIns="91431" bIns="45711"/>
          <a:lstStyle>
            <a:lvl1pPr>
              <a:defRPr>
                <a:latin typeface="Arial" pitchFamily="34" charset="0"/>
                <a:cs typeface="Arial" pitchFamily="34" charset="0"/>
              </a:defRPr>
            </a:lvl1pPr>
          </a:lstStyle>
          <a:p>
            <a:pPr defTabSz="914400"/>
            <a:fld id="{EDECEA89-B313-4302-9956-254FEF807122}" type="slidenum">
              <a:rPr lang="en-US" smtClean="0">
                <a:solidFill>
                  <a:prstClr val="black"/>
                </a:solidFill>
              </a:rPr>
              <a:pPr defTabSz="914400"/>
              <a:t>‹#›</a:t>
            </a:fld>
            <a:endParaRPr lang="en-US">
              <a:solidFill>
                <a:prstClr val="black"/>
              </a:solidFill>
            </a:endParaRPr>
          </a:p>
        </p:txBody>
      </p:sp>
      <p:sp>
        <p:nvSpPr>
          <p:cNvPr id="11" name="Round Diagonal Corner Rectangle 10"/>
          <p:cNvSpPr/>
          <p:nvPr userDrawn="1">
            <p:custDataLst>
              <p:tags r:id="rId5"/>
            </p:custDataLst>
          </p:nvPr>
        </p:nvSpPr>
        <p:spPr>
          <a:xfrm>
            <a:off x="152400" y="131051"/>
            <a:ext cx="5334000" cy="259773"/>
          </a:xfrm>
          <a:prstGeom prst="round2DiagRect">
            <a:avLst>
              <a:gd name="adj1" fmla="val 16667"/>
              <a:gd name="adj2" fmla="val 50000"/>
            </a:avLst>
          </a:prstGeom>
          <a:solidFill>
            <a:srgbClr val="FAA6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1" rIns="91431" bIns="45711" numCol="1" spcCol="0" rtlCol="0" fromWordArt="0" anchor="ctr" anchorCtr="0" forceAA="0" compatLnSpc="1">
            <a:prstTxWarp prst="textNoShape">
              <a:avLst/>
            </a:prstTxWarp>
            <a:noAutofit/>
          </a:bodyPr>
          <a:lstStyle/>
          <a:p>
            <a:pPr defTabSz="914400"/>
            <a:endParaRPr lang="en-US" sz="1600" dirty="0">
              <a:solidFill>
                <a:prstClr val="black"/>
              </a:solidFill>
              <a:cs typeface="Arial" pitchFamily="34" charset="0"/>
            </a:endParaRPr>
          </a:p>
        </p:txBody>
      </p:sp>
      <p:sp>
        <p:nvSpPr>
          <p:cNvPr id="12" name="Title 1"/>
          <p:cNvSpPr>
            <a:spLocks noGrp="1"/>
          </p:cNvSpPr>
          <p:nvPr>
            <p:ph type="ctrTitle"/>
            <p:custDataLst>
              <p:tags r:id="rId6"/>
            </p:custDataLst>
          </p:nvPr>
        </p:nvSpPr>
        <p:spPr>
          <a:xfrm>
            <a:off x="174172" y="119022"/>
            <a:ext cx="5083628" cy="288130"/>
          </a:xfrm>
          <a:prstGeom prst="rect">
            <a:avLst/>
          </a:prstGeom>
        </p:spPr>
        <p:txBody>
          <a:bodyPr>
            <a:noAutofit/>
          </a:bodyPr>
          <a:lstStyle>
            <a:lvl1pPr algn="l">
              <a:defRPr sz="1600" b="1">
                <a:latin typeface="Arial" pitchFamily="34" charset="0"/>
                <a:cs typeface="Arial" pitchFamily="34" charset="0"/>
              </a:defRPr>
            </a:lvl1pPr>
          </a:lstStyle>
          <a:p>
            <a:r>
              <a:rPr lang="en-US" dirty="0" smtClean="0"/>
              <a:t>Click to edit Master title style</a:t>
            </a:r>
            <a:endParaRPr lang="en-US" dirty="0"/>
          </a:p>
        </p:txBody>
      </p:sp>
      <p:pic>
        <p:nvPicPr>
          <p:cNvPr id="10" name="Picture 9">
            <a:hlinkClick r:id="" action="ppaction://noaction"/>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16200000" flipH="1">
            <a:off x="8875940" y="4946741"/>
            <a:ext cx="155121" cy="228600"/>
          </a:xfrm>
          <a:prstGeom prst="rect">
            <a:avLst/>
          </a:prstGeom>
        </p:spPr>
      </p:pic>
    </p:spTree>
    <p:extLst>
      <p:ext uri="{BB962C8B-B14F-4D97-AF65-F5344CB8AC3E}">
        <p14:creationId xmlns:p14="http://schemas.microsoft.com/office/powerpoint/2010/main" val="219219868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pPr defTabSz="914400"/>
            <a:fld id="{F728ACDB-BA96-472A-94F6-E576E9DA483E}" type="datetimeFigureOut">
              <a:rPr lang="en-US" smtClean="0">
                <a:solidFill>
                  <a:prstClr val="black"/>
                </a:solidFill>
              </a:rPr>
              <a:pPr defTabSz="914400"/>
              <a:t>11/13/15</a:t>
            </a:fld>
            <a:endParaRPr lang="en-US">
              <a:solidFill>
                <a:prstClr val="black"/>
              </a:solidFill>
            </a:endParaRP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pPr defTabSz="914400"/>
            <a:endParaRPr lang="en-US">
              <a:solidFill>
                <a:prstClr val="black"/>
              </a:solidFill>
            </a:endParaRP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pPr defTabSz="914400"/>
            <a:fld id="{29196FF7-F7D1-4677-8482-8174401E0939}" type="slidenum">
              <a:rPr lang="en-US" smtClean="0">
                <a:solidFill>
                  <a:prstClr val="black"/>
                </a:solidFill>
              </a:rPr>
              <a:pPr defTabSz="914400"/>
              <a:t>‹#›</a:t>
            </a:fld>
            <a:endParaRPr lang="en-US">
              <a:solidFill>
                <a:prstClr val="black"/>
              </a:solidFill>
            </a:endParaRPr>
          </a:p>
        </p:txBody>
      </p:sp>
      <p:sp>
        <p:nvSpPr>
          <p:cNvPr id="7" name="AutoShape 2" descr="data:image/jpeg;base64,/9j/4AAQSkZJRgABAQAAAQABAAD/2wCEAAkGBxMTEhQUExQWFhUXGBoZGRgYGBgaGhwYHBkYHBgYHB8ZHCggHR0lHRkXITIhJykrLi8uGh8zODMsNygwLisBCgoKDg0OGxAQGzMlICQ3LzUsLjcuNzc3MzQ0LTQsNDQsNi4sNDczLC80LCwuLDQ3LDc0LywsLCwvNS0sLDQ0LP/AABEIAIgBcgMBIgACEQEDEQH/xAAcAAEAAgMBAQEAAAAAAAAAAAAABgcEBQgDAQL/xABPEAACAQMBBQQGBQcKAwYHAAABAgMABBEFBgcSITETQVFhIjJxgZGhCBRygrEjQlJzssHRFSQzNDVikqKzwhcldENTY5PE4URUZIOjw/D/xAAbAQEAAwEBAQEAAAAAAAAAAAAAAwQFBgIBB//EADkRAAICAQEFBQYDBgcAAAAAAAABAgMRBAUSITFxE0GBscEiMjNRYZEUNKEjcoLh8PEGJCVCQ1Ji/9oADAMBAAIRAxEAPwC8aUpQClKUApSlAKUpQCvK6L8J7PhLd3FnHyrG1v8AoJPs1ELbUpU9V2x4HmPgay9dtKOmmq5J4a5ouafSu2O8nyMnUb+5BxIWTyA4R7iOvxrXCVgchiD45Oa3sG0uRiWMMPEfwPL51s/qltwdt2a8OOLp3ezpWN+EWrbnVdnHF72covdt2KxOvHTvNJpmo3ROEzJ9oZHvbu+NS2EtwjiwG78cx86jNxtIRyiQKO7P8ByHzrCttQkeaLjcn015dB6w7hyqxptoVab2FOVjf2XTPEit007fa3VHzJtWJqTTBcwhSe8Hr7u6tLtg3OIfaP7Nai11SWP1XOPA8x86tava0K7ZUSTWO9PjyyRUaNygrE10Z+r3UJycSM6n9H1fkMViRzMpyGIPiCRUgg19JMLPGuD39R7cHp8azr4W9uAxjGT0AAJ+fSsv8Grk7o35iubecr+v1LfbuvEHXxfy5Mw9FubpscgyeL8vgRzPzqR1EbvaSVuSAIPifieXyrD02ZmnjJYklhzJPjVyjalVO7VFynlri/TvILNJKeZtKP0ROqUpXRmWKUpQClKUApSlAKUpQClKUApSlAKUpQClKUApSlAKUpQClKUApSlAKUpQClKUApSlAKUpQClKUBg63/QSfZNQWp5rI/IS/ZP4VA65Tb/xo9PU2dm+4+oqVA/zD7n76itSof1D7n+6q+yv+X9xkms/2fvIitels2HQ+DA/MV50zWVF4aZcaysEi2w6xexv9tR2pFth1i9jf7ajtaG1vzk/DyRW0XwI+PmfDUk2vHKL73+2o2ak22PSL73+2vul/KX/AMHmfLvjV/xeRGqytJ/povtj8axay9IH5eL7Yqnp/iw6rzJ7PcfRk9pSlfoZzIpSlAKUpQClKUApSlAKUpQClKUApSlAKUpQClKUApSlAKUpQClKUApSlAKUNRnVWvOfIhf/AA+f4elVXVansI7265dF5k1NXaPGUupJWYDrQGq5diTzJJ8+vzrJsBNn8lx5/u5x7+741jw2/vS3ez+z4+Rdls3Czvfp/Mn1KwtL7bh/LcOe7HX345fCswnHM9K36578VLDXXmZ0o7rxzPtK83YlSUwT3ZPLPtFRXVPrgJL8WP7nq4+7++q2r1n4eO9uuXT1ZLRR2rxlIk92qsrIWA4gR1GeYqNXOzMg5oyv5eqf4fOtGTWw0sXBP5Hjx/l9+fRrnrdfTrZpWVNvuw+P2wacNPOiOYzXiuBjXFlInrow88cvj0qSkfzD/wC3++ttbF+Adpw8Xfw9PnX2SJXQqQCpGOXTHurT02y1SpuEvei1h92fn/YqW6xzwpLk+4r6OMscKCT4AZNbqw2bduch4B4Dm38B86k1tapGMIoUeX7/ABr2qPTbCrhxue8/l3Hq3aMnwgsGu1jSxOq+lwlc47xzxnPwFRm70SZPzeIeK8/l1qb0q5q9l0amW+8qXzRBTrLKlhcUVvipJtj/ANl97/bW9mso2OWRSfEgZpdWaSY41DcPTNUq9jzrpsrUk97dx4PPEsS10ZWQnjln9SB21q8hwilj5fvPQVIdK2fZHV3YZBzwjn8TUgjjCjCgAeAGBX6qXS7FqqalN7zXgjxdr5zWI8EKUpW0UBSlKAUpSgFKUoBSlKAUpSgFKUoBSlKAUpSgFKUoBSlKAUpSgFKUoBSlKAgFzMwkcqxHpt0JHefCsy11+ZOpDj+91+I51rrk+m32j+Jrzr8/Wptqm3XJridK6oTilJZJnp15Fcg8UY4lxkMAevgceVYup68IiY4lGV5EnoD4ADrWLsgfTk+yPxrVat/TS/bb8a2btfctFC1PEpNpvHyyUIaaHbyg+S5IXWoyyes5I8ByHwFSO0b+Yn9W/wCLColUqtP6gfsP+01Vtl2TnZY5Nt7j9CbVxUYxSXeiLxSspypKnyJH4VtrPaKVeT4cefI/EfvrT0rNp1NtLzXJotWVQs95ZJvBPDLGZeAEDOcqMjAya095tMx5RLwjxbmfh0Hzr30X+py/f/ZqM1s67X3RqrcHhyWXhFHT6eDnJS44fA9ri6eTm7FvaeXw6VNdFbMEX2QPhyqCVONB/q8fs/ea+bCnKV83J54eqG0YpVrHzPfUr6OCJ5pWCRxqWZj3Af8A90rnva7e9eXLFbUm1h7sY7Vh4s3PhPkvTxNWVvp0u9urSOG0iMimTimCsgPCoyi4YjILHPL9EVTWh7vr+e6jge3mhVm9OR42Cqg5seIjhJx0GeZxXVGOaOTW7pjlrm4J8TNIT+1W30Tb/UrVgY7qRwPzJmMqHyw5yPukV0NFu+0wRrH9SgICheIxqXOBjJfHEW885rnHbrRFsr+4t0zwIw4M8zwMquoz34DYz5UB0Zu92zj1O3LgcEqELLHnPCT0YHvVuePYR3Vn7Z6m9tY3U8eOOOJ2XIyAwHI478HnVK/R8uyuoSx90luT70dMfJmq3t5n9lX36h/woDnr/iLqvFxfXZc+xMf4eHHuxU12q3zyvBFHZjs5GjUzSlfVcqONIw3gcjjI9g76qKrN3bbrV1C3+szzPHGWZUWMLxNwnDMWYEAZBGMd1AQiPae+WTtBd3HHnPF20h+IJwR5YxVybB73opIJF1B1SaJeLjAwJVHL0QP+0yR6I65yO/FYbydkP5Nu+yUs0LqHiZ8cRHR1bhAGQ3gByIqLRRlmCqCWYhVA6kk4AHtJoCb7X70b67kPZSvbQA+gkTFXx4u6+kT5Age3qdZo+3+pWzh0u5X8UmZpUPkQ5JHuINWJZ7iQbcGS6ZbgrnCqpiVserz9JgOmcj2VTd7atFJJE4w8bsjDwZWKsPiDQHVmwu1KajaLcIOFslJEzngkGMjPeCCCD4EVu727SKN5JGCIilmY9AoGSTVQ/Rxk/J3q9weI/FXH+0VKN8thd3FgIbSNpC8q9oFIz2ahm7yM+mEoCsttN713cOyWbG3gHIEAdq/94k54B5LzHjUGl167Y5a6uCfEzyn8WrbaVsDfzXEcDW08QdgGkeJ+BF6sxbHDyAOBnmcDvroLT93WmRRCMWcL4GC8iK8h8SWYZz7MeWKA540XbnULVg0d1KR3pIxkQ+XC5OPdg10Fu325TU4GJXs54yBLGDkc/VdT14Tg9eYII58iaC3k7PpY6hNBFnssK6AkkhXGeHJ5nB4hz7sVv9wt2U1TgHSSCQEfZKsD8j8aA6F1CYpFI46qjMM+IBNcvS7ydVf0jeSDPPCiNQPIYWup3UEEEZB5EHwqAybm9KPSKVfITScviTQFIHb7VP8A56f/ABD+Ffpd4OqD/wCOm+Kn8VqS72NjtO05I1gec3EhyEaRWURg+k7Dg4uZ9Ecxzz1warQmgL43H7V3l5JdJdTNKESNk4ggxkuG9VRnOB18Ks3W9WitYJJ524Y4xkn5AAd5JwAPE1DNzWyJsrQySjE9xwuwPVUGezQ+BwxJ82x3VCvpBbQFp4bJT6EaiWQeLtkID9lQT98eFAaPave3fXLMIGNrD+aEx2hHiz9QfJcY8+tRWPam+VuIXt1nx7eU/HLYPvr12J2eN/ew22SqsSXYYysajLEZ5ZPIDzYV0HfbrdLeAwrbLGeHCyrntAccm4icsfJsg0BX2wm+OVHWLUSHjPITgAMnm4Xky+YAI86vNHBAIIIIyCOYI7iK4zu7do5Hjf1kdkb7SsVPzFdB7h9oDPYtbucvbMFHj2TDMfww6+xRQGq337XXlpPbxW0xiVo2duELkni4RksDyAHd41Gt329WeG4Iv53lt2VuZAZkcDKkcIyQcFceJB5YNZP0if65a/qG/wBQ1VtrbtI6RoOJ3YKqjvZjgD4mgJnthvOvbyRuzle3gB9CONirY8XZeZJ8AcD5nA0HeFqNq4ZbmSRQecczNIjDw9Ikr7VIqxU3FR/Vud1J9a4c5AXseL9HHDx47uLi88d1UpNCyMyOOFlYqwPcynDD3EGgOt9kdoo7+1juYwQGyGU9VcHDKfHB7+8YPfW5qpPo63BNrdJnkswYfejUH9mrboBSlKArhzkk+dfKlGo7NhiWiIU/onp7j3VoLvT5Y/XQgePUfEVwep0F9De/Hh81yOiq1Ndi9l+BtdkP6R/sj8a1erf00v2z+NbbY8elJ7F/E1rdYQ/WJABk8XQVauj/AKdU/wD0/Uig/wDNT6IwalVj/UD9mT8WrVWWgSv1HAvi3X3Dr8cVKbeyVYuy5lcEHxOc5/E1Z2Rork5zlHCcWln64IdbfDCinlppkBpUgvdmWHOJuIfotyPx6H5VpLi2dDh1K+0fv6GsnUaO+h/tI4+vd9y7XfXZ7rJDox/mcv3/ANkVGakein+Zze1/2FqPRRMxwoJPgBmrOtzKqhL/AK+pFRwnZ1PzU50H+rx+z95rRWezUjYMhCDw6t/AVKIIQihV6AYFamxdHdVOVliwmsFTX3wnFRi8n6dwASSAAMknkAB1JqsNpN9dpCzJbRtcsDjjB4Is+TEEt7QuD3E1qt/u1Tr2dhExUOvaTEd6kkJH7CVJPsXuJqndI09rieGBPWlkWMHuHEwGT5DqfZXRGWWDqG+7UHz2aW8Q+yzt8WbH+WoBrOsTXczTzv2kjYBbCrkAYAwgA5Dl0rpjZ/dtp1qigW6SuBzkmUSMT3n0uS+wACqH3sQImrXaoAqgx4CgAD8jHkACgNtuHH/NR+ol/FKureb/AGVffqH/AAqltwzAaqPOCUD4xn91XRvN/sq+/UP+FAcp11RuqgCaTZAd8XF73ZnPzY1yvXVe7A50qx/UrQFefSOTnYn9cP8AS/hVZ7Cw8epWSnvuIj8GDfuq0PpHerY+2b8I6rbdwf8Amtj+vX8DQHWFcpbzIwuq3oHIdsT7yqk/Mmura5V3o/2te/rR+wlAT/6N556gP+n/AP31dROOZqlPo3+tqHst/wD1FbXf5tK8NvHaRnBuOIyEdeyXA4fvE49isO+gMnabfRZwMUtka6YciykLFnycglvaAR51B9Q336g2ezjt4h9l3PxLAfKq702xeeaKGPHHK6xrnpliACcdwzk+QNdMbN7s9OtEUdgk0g6yTAOSe8gNlVHkB8aA5v13XZ72XtrmTtJMBeLhVRwgnAAQAcsnzqU7kv7Xg+xL8OA/+1N9NvFHqsixIqARRcQQBRxEE5wOWccPwr9bkWA1eHPfHKB7eDP4A0B0vWv1/WIrS3kuJjhI1yfEnoqjxJOAB4mthXOm+jbP63cfVom/m9uxyR0eYZDN5heajz4j4UBCtpNclvbmS5m9aQ8lzkIo9VB5AfE5PfU53L7EfW5/rc6/zeBvRB6SSjmB5qnInxOB4ioDoemG5uIoFZUMjBeNiAqjqzHJ7gCcd/TvrrfQ9NitoIoIABHGoVcc/aSe8k5JPeSaAzq5U3n3Jk1a9J7peH3IiqPwrquuVt6VqY9WvQe+QOPY6K376Akv0fIwdRmJ6i3bHvkjz+FdCVzruCn4dTZf07eQe8PGfwBroqgOT948ATVL1RyHbM3+IBj82qY/R5uSL64j7ng4seaOuP2zUT3nyBtWvSP+9x/hRAfmKlX0eoCb+d+5bfHvaRMfsmgPT6RP9dtf1B/1DUS3WxBtWsgf+8J96xuw+YFS36RP9dtf1B/1DUX3S/2xZfbf/RkoDqWuSdu4+HUr4f8A1Mp+Llv311tXJe35/wCZ33/USftUBZP0cH534/UH49v/AAq66o/6OLflL4eKwH4Gb+NXhQClKUAoaUoDzjgVSSqgE9cADPwoyYyVUcXwye7Jr8Xx/JyfYb8DUFtr2RPUdh5Z5fA8qy9dr4aSUYuPB55dxb0+mlcm0+RudU1W6XkV7MeIGf8AN0rTPeyHrI5+8f41uLXaZukiBvMcvkeVZ9lDa3GWWMZHUYK9fIHB6GsiVf4yX7K/LfdLK8uH2ReU+wXt1+KNDZancAgIzMf0T6X/AL1K7B5HU9tGq+Wc593d8a1dxrkUOUhjBxyyMKufdzNai61qZ/zyo8F5fPr86kq1Vej4Stc38ly+79DzOmV/FQUfr3/oTUQqBwhRw+GBj4UihVeSqFHkAPwrW7NSFoASSTxHmTmtrXQUTjbXGxLGUZlkXCTi2KUpU5Gc47+LF01TtGzwyxIUPd6OVZfccH7wqG7M6p9Vu7e4xkRSqxA6lc4cDz4SceeK6X3h7Gpqdt2ZISVDxRSYzwtjBB/usOR9gPdXPeq7v9Tgcq1nM/PAaFTKp8wY8kA+YB8qAvrUt6GmRQdstykpIysSHMhPcpXqntbGK5t1zVHuria4k9eVy5A6DPRR5AAD3VJtnd12pXTgNC1vGeskw4cDyT1yfLAHiRViaruPt/qvDbyv9ZUZDyH0HP6LKBhR4Ecx38VAVLsLrv1K/t7g+orcMn6t/Rc+4Hi9qiukN5PPSr7/AKdz/lqr93e6KVpBNqKcEaN6MBIJcg9X4SQEyOmfS9nW3NsLFprC7hjXid4JVReQyxQhRz5DJwKA5FrqvdgP+U2P6la59k3c6qOtlL7jGfwaukNitNa3sLWFxh44UDDwbhHEPccigKw+kceVj7Zvwiqtd339qWP/AFCfjVxb7tlru9FqbWEy9n2nHhkUji4Meuwz0PSoPu92Ev4tTtHntZI40csznhKjCORnhY/nYHvoDomuVN6H9rXv60fsJXVdc87wtgdSm1C6mitWeOSTiRleLmOFR048jp3igN19G/1tQ9lv/wCorXfSItWF5bSn1XgKD2xyMW+Uq1Ktxuy13ZC7a6iMXa9kEBKljwdrxHCk4Hpj51L9vdkY9StjC54HU8cUmM8L4I5jvUgkEfvAoDl/QNTNtcwXAHEYpFfh8QD6S+8ZHvrpGfelpa2/bi5VuWREP6XP6PB1B7snl54qh9Y3eanbuVa0lkHc8CtKp8xwAkfeANZGg7s9TuWA+rtCuebzgxgfdPpn3L76A0W0utPeXU1y4w0rZ4evCoACr54UAZ7+demyWs/U723ue6KQFvsEFZMefAzVcFzuPg+plI5mN36wlbkhIHqcA6IfHmw5HJ6VoNgd0E0knaainZxI2Oy4gWkIPeVPox597eQ5kC1d4ermDS7qeJufZYRge+QhFYH74IrlICur9udnDeadLZwFIyyxhMjCDs3R1X0RyHoY5Dl4VCNC3G26YN3PJM36Mf5NPjzY/EUBQ5FZWn6lPAcwTSxH/wAN2X9k4rpaPdXpAGPqgPmZJSfiXrWapuY02QHshLA3cUkLD4ScX7qA0+5veDdXc7Wl0wkIjLpLgB/RZQVbh5HkwIOAeRznNan6Qez7LNDeqPQdRDJ5OuShP2gWH3B41J9327CTTb5pzOksXZMi+iVcMzIeY5jHCp5g9/SrA1nSorqF4J0DxyDDD5gg9xBwQe4gUBynsZrxsb2G54SwQkMo6lGBVgPPByPMCr91fezpsVuZYphNIR6EShuMtjkGBHoDPUn59KqrbHdLeWhZ7dTdQdxQflVHgyDm3tXPsFQiLS52fs1gmZ/0BE5b4Bc0B5Xl00sjyucvIzOx/vMSzH4k10FuK2ba2s2uJBiS5IYA9REoPZ/HLN7GFRnd7ufkLrPqKhUHNbfIJY9xkIOAv9wZJ78cwbwAoChPpE/1y1/UN/qGotuk/tiz+0/+jJVj779kby7mtpbaEyhUdGClQQeIEH0iOR59PCo9uw2E1CDU7aee2eOJDIWYtHyzFIq8g2epA5DvoC/65I27/tK+/wCpm/baut65w292B1FtQupIrWSSOSVnVk4SCGwf0s9SRQG/+jin5S+PgsA+Jm/hV4VWO4zZye0hujcRNE8kigK3Uqi8jy7ss3wNWdQClKUApSlAeN7/AEb/AGW/A1XoqxZ1yrDxBHyquhXMf4gXtVvr6Gts18JeAqQ7Hn0pPYv4mo9Ug2P9aT2L+JrO2T+ch4+TLWs+BL+u80DdTXyhpWeyyS/ZT+hP2z+Arc1ptlB+QP2z+6tzXd7O/K19Ec7qvjS6ilKVdIBSsTV7pooJZETjdI2dUzjiKqSFzg4zjHStDu62wGp2zT9mImWQoyBuLGArA54R1DDuoCU0qC7zN4f8lmBVgEzShyQZODhC8OD6rZyWPh0qY6beLNFHKvqyIrj2MoI/GgMmlQ7Rdtjc6pc2KQjs7cEtNx9WHACvDw8vSZh1/MNeG8DeRBppESoZ7lgCIgcBQehc4OM9ygEny60BOKVTcW+O7hZTfabJFExwGAkQ/dEqgOfLIq2NI1SK5hSeBw8cgyrD4EHvBBBBB5ggigK22E125l17UIJJ3eGMTcEZPoriaMLj2Ake+rVqgNG2ng07W9WnnLYzMqqoyzOZkIUdw5AnJIFblt810hWWXTHS2YgK5MgyD4M0YRjju5e2gLmpWu0DWobyBLiBuKNx7CCOqsO5geRFee0+vw2Nu9xOTwLgYXmzMThVUeJP8TyFAbWlUx/xf1CQGWDS2a3GfTxM4wOpLonCPPripxu929h1SN+FTFLHjjjJDcj0ZWAHEuQR0BGOY5jIEvpWm2r2mt9PgM9wxAzhVXm7t3Ko8fkO+qw/4x3zAzR6YxthnL/lSMDqTIsfAP3UBdFKjOw22tvqcReLKOmO0ibHEuehyOTKcHBHh3Vh7Y7ciwu7O3aNSlwTxStJwiNQygtjhOcA56jpQEypVPw77u0vFghtO0jkkWONjLwO3EwUMV4DjJOcZ6VK9iduze3V3aSwiGW3J5CTj4wrsjnmq4APB4+uKAmtK+Mccz0qGbvNuG1NrkiARxQsFR+MsXyWxy4Rw+iFPU+sKAwd1a6n2l7/ACh23DxJ2PakdMy8XDjy7P5VYVQnd1t2dTe6QwCL6uUGQ/HxcRlH6Ixjs/PrWVt7t5b6Yg4wZJnBKRKcEgfnMfzVzyzz8gcGgJZSqY/4x3sfDLcaYyQMRh/yqZB/RZ4+FjjoOWatfQdYiu4I7iBuKOQZHcQehUjuYEEEeVAbClVxtrvVjtZ/qtrCbq4BwwUnhVv0fRBZ3HeoHLxzyrVaVvikjmWLU7J7UN0fEgx5lJFBK+JBOPCgLcpX5ikDAMpBUgEEHIIPMEEdRVU63vfczvBptm10UJBcB2BwcEqsaklc/nEjNAWxSqt2V3tmW6W0vrY2srEKCSwHGfVV1dQyZ5AHn1HSpztHcXcaGS3EBVEZnEpkB9EZwvAMdAetAbmlQ5NdvRp017KtsALQzxBO0J4+z41D8WMjoORrZW+0qtYm74DxKrAxZ5idWKGHPj2g4QfMGgN/Suer3flqKSOhhtFKsy8JSYkYJGCRKMkeOBSgOhaUpQCorqWzrhmaPDAknh6EZ7h3GpVSqur0dWqju2d3Jk1N86nmJXU0TKcMCp8CMVv9jxzl9i/7qkcsSsMMoYeBGa8bSxjjLFF4eLGevdnHs6msvTbHlp9RGyMspZ68mi3brlZU4tYZAGrY2WizScwvCPFuXy61L4rGJTlY0B8QorIqOjYEU82yz9EerNpPHsIxNMshDGEznvJ8zWXSlb8IRhFRjyRnSk5NtilKV7PJ8Iqn9zQ+q6jqennkFYugP6KOVB96PEauGqi2gH1Pai1m6JdoEY+LFTFj/EIKA0O8+1N/q13GpJ+pWLSYHeyAOR7zKvwqwd1Gsq2iwyOeUCOjHwERbH+QKaj+5+MXdxq163NZ5ezX7HpMR/gaL4VCtF1g2Wk6zZE4dZljXz7QmGT4JCT76Am24O3MiXt8/rXE5GfZl2/zSkfdqMbstUs5dRutRv54o3LkwrK6g5cn0gD+ggVB7T4Vam7LSfq+lWsZ5M0faNnkQ0uXIPs4se6qe3PbI2WofWI7pZO1i4CoVynoHKsMDvVl5/aFAW7rO1Oj3MMkE15atHIpUgyJ7iOfIg4IPcRUR+j3fEJe2pcOsUodCDlSG4lYr/dJjDfe863Y3M6X+hN/5z1sti9mNNs5pfqUgMvCFkXtu0IAPLIycc8/OgKy2Z0JLvaW7EqhkhmnmKkZBKyBUB8uJw2O/hq9tQso543ilUPG6lWU9CDVPbu5gNpdSU/nfWMe0TRnHwyfdV00BTO5GRra+1HTySVRiyg+MchjLe1lMefsitl9Ie1kawiZQSiTgv5cSOqsfLiIH3hWu3WkT67qlwnNB2gB7jxTAKfeIyatbVry2VezuXhVZfQ4JWQB88uHDetnIGPOgIlsdvN064jjjLrayBQvZSYRRjAARj6LDwGc+QrZ6dsPaw3xv7ctG7qwdEI7Jw+CTjHI5AbkQMjpUa2k3K2U2Wtma2c9w/KRf4WOR7mA8qi2xQvdI1eHTpZRJFMPUVmZAGEnA6hgOBspzA5YPfyNAfd591Fda7BbXMqx2sCoJC7cKjiHayDPi69knwq0YtuNKVQq3tqqgAACRAAB0AAPIVU+0+kwzbUPDdq3ZT9mBhipz9XQIQR/fQrip3/wa0r9CX/znoCF6Ne29vtKhspY3t7oEHs2BUM6sSnLkPyiK2PBq9PpCwF7qwRfWdHUe1pIwPmaltju+0a2u4uF+C5RlkRGuDx5z6J4SckEgjpz51oN8w/5ppH6xf8AXhoC1tI0iC2iSKGNURAAAAB07z4k9STzJqqdbH8n7TwTdIrxQreGXHZkf41ib31clVdv+0ovZRXScntpQeLvCOQuf/MER+NASTeprH1XS7lwcO69kn2pPRyPYCT7qwty2j/V9KhJGGnJmPsblH/+MJ8ahG9DWP5TGkWkR53ISZh+j2noKfu5nz9mrttoFjRUQYVVCqPAAYA+AoCnPo+f02qfbi/bua8dmbZdR2kvJZhxpbcXAp5gGN1ij5HwIdvbzr2+j5/Tap9uL9u5r5upbg13VY25MxmYe64z+Dg0Bbuq6dHcQyQTLxRyKVYeR8PAjqD3ECoLpGgSaHpl8wuO2wjyxgpwhH4CB+cc5ITPTofGrFqt9rNrLXUdM1KO0kLtDCWf0GA4VbOQxGCCEbGD0oCL7lL7TrWGS4ubmBbqV2X8o6h1jGPHmOJssT3+j4VJt4+u6Ve2E8f1u2aVULw/lF4hKoyvD5n1fMMai263YLTtQsu1lWQzJI6ScMjKMg8SkD7DL781L23OaUASVlAHMkzNgDxoDG3QX8lzorxBj2kXawoT3ZXij+AcD3VENzm3NrYRyWt2phYyFjKVJ54C9nIAOJSpB7sDnnHfaexml6fZQS/U5VMPHmRu2DqHCgHLZwOXD8qwtd2F0vVAZwF42yO3t3GSQcHOMo5BGOYJ5YoD32g2b0/WYkftFcr6k8DqWXn6vEMgjPceh8DUg1SI/VZV5s3YuOnNjwEdB3mqG2q2CvNFH121uxwKyjiAKSZY4UFeaSDxyfdV67L6kbmztp2ADSwxuQOgLKCceWc0BHNXtpDs+YwjmQ2KJwBWL8XZKCvDjOfLFeX8mzDUTb9m31WR475nx6AkjXgaHPQMZUt5seT1O6UBzptLuruZLu5kT1XnlZeX5rOxHyNK6LpQClKUApSlAKUpQClKUApSlAKUpQCqv386HJNbW80KO8kMuMRqzMFcdQFGeTIlKUBuNzWjtbaXEHQo8jPIysCCMthcgjIPAq1V232x08mtyIkMphuJomLqjlAHCiRiwGBg9oefjXylAdEIgAAAwAMAeVUvtlsteaZfnU9NQyRsWaSNQW4S5zIrKvNo2PpZHqnwwDXylAY2q7ztR1CP6rZ2UkUsgwzoWduHoeElFEf2yeWT0POp/ur2K/ky1IfhM8pDSlegwMJGD3hRk58WalKAq5tn9RbWb64tEdJYZZZoi6MElHaBTGrEBTxK55Z5jPMdRt9Q3pajdxm0ttPeO5cFGYFyy9zFVZF4D/eY+j86UoCe7rti/wCTLUq5DTykNKR0GBhYwe8KM8+8sxrz3rbFfylagR4+sQktFnkGyMPGT3BgBz8VXuzSlAQTSN619Zxi3vLGSWWMcIclo3IHIcYKMGP98devPqdlsHs3e3mpHVr9DDjJiiIIY+gUX0TzVFUnrgknOK+0oDb73NhpLwR3VpyuoOgB4S6g8S8J7nVslfafKozBvkvo4+ym09jcqOHiPaIC3i0fBkHpyB5+VKUBtN2Gxty9y2q6kD275MaMMMCRjjZfzcL6Kp3D3V+N7+nzSalpbRxSOqOOJkRmC/loj6RAwOQJ5+FKUBbla7aPSxdWs9u3SWNkz4Eg4PuOD7qUoClNy+zNydQEtzFKi20TBO0RlHGxICrxDmAGlPLxq/KUoCotxGnTRTakZYpIwzRcJdGXi9K4JxxAZ6jp4iv1vJ2VvIL1dW01S0gx20ajiJIHDxcI9dWUcLKOfIEc+YUoDValvPv76E2lrYSJPKCjMCzFQeTFQUXg+0x9H51Pd2+xC6fZtFLwvLNzmx6vMYEY8VUEjzJJ76UoCuv5N1HZ25lkt4jc2Uh5gcR9EElOPhBMbqCRx4KkHxwB81za3U9bAtLS0eGNiO1OWII8HkKqFTvKjJbz6FSgLV2e2OgttOFgRxoyMsp6cbOD2jeWc8vAAeFVPp91qOzk8kRga4s3bKkcQU+DhlU8D4wGUjnjl418pQHtrOo6htE0cENs1tao/E8jkleLGOIkqvFwgnCLk5OSR3XZpNgtvBFAmeCKNI1z14UUKM+eBSlAZdKUoBSlKA//2Q=="/>
          <p:cNvSpPr>
            <a:spLocks noChangeAspect="1" noChangeArrowheads="1"/>
          </p:cNvSpPr>
          <p:nvPr userDrawn="1"/>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Tree>
    <p:extLst>
      <p:ext uri="{BB962C8B-B14F-4D97-AF65-F5344CB8AC3E}">
        <p14:creationId xmlns:p14="http://schemas.microsoft.com/office/powerpoint/2010/main" val="32533447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 D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899" y="171450"/>
            <a:ext cx="8458201" cy="857250"/>
          </a:xfrm>
        </p:spPr>
        <p:txBody>
          <a:bodyPr/>
          <a:lstStyle>
            <a:lvl1pPr>
              <a:defRPr sz="3600" baseline="0">
                <a:solidFill>
                  <a:schemeClr val="accent3">
                    <a:lumMod val="20000"/>
                    <a:lumOff val="80000"/>
                  </a:schemeClr>
                </a:solidFill>
              </a:defRPr>
            </a:lvl1pPr>
          </a:lstStyle>
          <a:p>
            <a:r>
              <a:rPr lang="en-US" dirty="0" smtClean="0"/>
              <a:t>Code Sample</a:t>
            </a:r>
            <a:endParaRPr lang="en-US" dirty="0"/>
          </a:p>
        </p:txBody>
      </p:sp>
      <p:sp>
        <p:nvSpPr>
          <p:cNvPr id="5" name="Content Placeholder 3"/>
          <p:cNvSpPr>
            <a:spLocks noGrp="1"/>
          </p:cNvSpPr>
          <p:nvPr>
            <p:ph sz="quarter" idx="10" hasCustomPrompt="1"/>
          </p:nvPr>
        </p:nvSpPr>
        <p:spPr>
          <a:xfrm>
            <a:off x="342900" y="1085850"/>
            <a:ext cx="8458200" cy="3100649"/>
          </a:xfrm>
          <a:noFill/>
        </p:spPr>
        <p:txBody>
          <a:bodyPr/>
          <a:lstStyle>
            <a:lvl1pPr marL="0" indent="0">
              <a:buNone/>
              <a:defRPr lang="en-US" sz="1100">
                <a:gradFill>
                  <a:gsLst>
                    <a:gs pos="0">
                      <a:schemeClr val="tx2"/>
                    </a:gs>
                    <a:gs pos="100000">
                      <a:schemeClr val="tx2"/>
                    </a:gs>
                  </a:gsLst>
                  <a:lin ang="5400000" scaled="1"/>
                </a:gra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848" y="4503420"/>
            <a:ext cx="1552575" cy="621030"/>
          </a:xfrm>
          <a:prstGeom prst="rect">
            <a:avLst/>
          </a:prstGeom>
        </p:spPr>
      </p:pic>
    </p:spTree>
    <p:extLst>
      <p:ext uri="{BB962C8B-B14F-4D97-AF65-F5344CB8AC3E}">
        <p14:creationId xmlns:p14="http://schemas.microsoft.com/office/powerpoint/2010/main" val="12786905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3060" userDrawn="1">
          <p15:clr>
            <a:srgbClr val="FBAE40"/>
          </p15:clr>
        </p15:guide>
        <p15:guide id="4" orient="horz" pos="684" userDrawn="1">
          <p15:clr>
            <a:srgbClr val="FBAE40"/>
          </p15:clr>
        </p15:guide>
        <p15:guide id="5" orient="horz" pos="10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4"/>
            <a:ext cx="2133600" cy="273844"/>
          </a:xfrm>
          <a:prstGeom prst="rect">
            <a:avLst/>
          </a:prstGeom>
        </p:spPr>
        <p:txBody>
          <a:bodyPr/>
          <a:lstStyle/>
          <a:p>
            <a:pPr defTabSz="914400"/>
            <a:fld id="{F728ACDB-BA96-472A-94F6-E576E9DA483E}" type="datetimeFigureOut">
              <a:rPr lang="en-US" smtClean="0">
                <a:solidFill>
                  <a:prstClr val="black"/>
                </a:solidFill>
              </a:rPr>
              <a:pPr defTabSz="914400"/>
              <a:t>11/13/15</a:t>
            </a:fld>
            <a:endParaRPr lang="en-US">
              <a:solidFill>
                <a:prstClr val="black"/>
              </a:solidFill>
            </a:endParaRPr>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pPr defTabSz="914400"/>
            <a:endParaRPr lang="en-US">
              <a:solidFill>
                <a:prstClr val="black"/>
              </a:solidFill>
            </a:endParaRPr>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p>
            <a:pPr defTabSz="914400"/>
            <a:fld id="{29196FF7-F7D1-4677-8482-8174401E0939}"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18147281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cxnSp>
        <p:nvCxnSpPr>
          <p:cNvPr id="5" name="Straight Connector 4"/>
          <p:cNvCxnSpPr/>
          <p:nvPr/>
        </p:nvCxnSpPr>
        <p:spPr>
          <a:xfrm>
            <a:off x="4568462" y="995837"/>
            <a:ext cx="0" cy="3356356"/>
          </a:xfrm>
          <a:prstGeom prst="line">
            <a:avLst/>
          </a:prstGeom>
          <a:ln>
            <a:solidFill>
              <a:srgbClr val="FAA634"/>
            </a:solidFill>
          </a:ln>
          <a:effectLst/>
        </p:spPr>
        <p:style>
          <a:lnRef idx="2">
            <a:schemeClr val="accent1"/>
          </a:lnRef>
          <a:fillRef idx="0">
            <a:schemeClr val="accent1"/>
          </a:fillRef>
          <a:effectRef idx="1">
            <a:schemeClr val="accent1"/>
          </a:effectRef>
          <a:fontRef idx="minor">
            <a:schemeClr val="tx1"/>
          </a:fontRef>
        </p:style>
      </p:cxnSp>
      <p:sp>
        <p:nvSpPr>
          <p:cNvPr id="6" name="Text Placeholder 11"/>
          <p:cNvSpPr>
            <a:spLocks noGrp="1"/>
          </p:cNvSpPr>
          <p:nvPr>
            <p:ph type="body" sz="quarter" idx="12"/>
          </p:nvPr>
        </p:nvSpPr>
        <p:spPr>
          <a:xfrm>
            <a:off x="268050" y="995364"/>
            <a:ext cx="4208942" cy="288925"/>
          </a:xfrm>
          <a:prstGeom prst="rect">
            <a:avLst/>
          </a:prstGeom>
        </p:spPr>
        <p:txBody>
          <a:bodyPr anchor="ctr" anchorCtr="0"/>
          <a:lstStyle>
            <a:lvl1pPr marL="0" indent="0" algn="ctr">
              <a:buNone/>
              <a:defRPr b="1">
                <a:solidFill>
                  <a:srgbClr val="333334"/>
                </a:solidFill>
              </a:defRPr>
            </a:lvl1pPr>
          </a:lstStyle>
          <a:p>
            <a:pPr lvl="0"/>
            <a:r>
              <a:rPr lang="en-US" smtClean="0"/>
              <a:t>Click to edit Master text styles</a:t>
            </a:r>
          </a:p>
        </p:txBody>
      </p:sp>
      <p:sp>
        <p:nvSpPr>
          <p:cNvPr id="7" name="Text Placeholder 11"/>
          <p:cNvSpPr>
            <a:spLocks noGrp="1"/>
          </p:cNvSpPr>
          <p:nvPr>
            <p:ph type="body" sz="quarter" idx="13"/>
          </p:nvPr>
        </p:nvSpPr>
        <p:spPr>
          <a:xfrm>
            <a:off x="4654550" y="995364"/>
            <a:ext cx="4217988" cy="288925"/>
          </a:xfrm>
          <a:prstGeom prst="rect">
            <a:avLst/>
          </a:prstGeom>
        </p:spPr>
        <p:txBody>
          <a:bodyPr anchor="ctr" anchorCtr="0"/>
          <a:lstStyle>
            <a:lvl1pPr marL="0" indent="0" algn="ctr">
              <a:buNone/>
              <a:defRPr b="1">
                <a:solidFill>
                  <a:srgbClr val="333334"/>
                </a:solidFill>
              </a:defRPr>
            </a:lvl1pPr>
          </a:lstStyle>
          <a:p>
            <a:pPr lvl="0"/>
            <a:r>
              <a:rPr lang="en-US" smtClean="0"/>
              <a:t>Click to edit Master text styles</a:t>
            </a:r>
          </a:p>
        </p:txBody>
      </p:sp>
      <p:cxnSp>
        <p:nvCxnSpPr>
          <p:cNvPr id="8" name="Straight Connector 7"/>
          <p:cNvCxnSpPr/>
          <p:nvPr userDrawn="1"/>
        </p:nvCxnSpPr>
        <p:spPr>
          <a:xfrm>
            <a:off x="4568462" y="995837"/>
            <a:ext cx="0" cy="3356356"/>
          </a:xfrm>
          <a:prstGeom prst="line">
            <a:avLst/>
          </a:prstGeom>
          <a:ln>
            <a:solidFill>
              <a:srgbClr val="FAA63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8211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Sample -Si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71450"/>
            <a:ext cx="8458199" cy="857250"/>
          </a:xfrm>
        </p:spPr>
        <p:txBody>
          <a:bodyPr/>
          <a:lstStyle>
            <a:lvl1pPr>
              <a:defRPr sz="3600" baseline="0">
                <a:solidFill>
                  <a:schemeClr val="accent3">
                    <a:lumMod val="20000"/>
                    <a:lumOff val="80000"/>
                  </a:schemeClr>
                </a:solidFill>
              </a:defRPr>
            </a:lvl1pPr>
          </a:lstStyle>
          <a:p>
            <a:r>
              <a:rPr lang="en-US" dirty="0" smtClean="0"/>
              <a:t>Code Sample</a:t>
            </a:r>
            <a:endParaRPr lang="en-US" dirty="0"/>
          </a:p>
        </p:txBody>
      </p:sp>
      <p:sp>
        <p:nvSpPr>
          <p:cNvPr id="7" name="Content Placeholder 3"/>
          <p:cNvSpPr>
            <a:spLocks noGrp="1"/>
          </p:cNvSpPr>
          <p:nvPr>
            <p:ph sz="quarter" idx="10" hasCustomPrompt="1"/>
          </p:nvPr>
        </p:nvSpPr>
        <p:spPr>
          <a:xfrm>
            <a:off x="342900" y="1085850"/>
            <a:ext cx="8458200" cy="3064192"/>
          </a:xfrm>
          <a:noFill/>
        </p:spPr>
        <p:txBody>
          <a:bodyPr/>
          <a:lstStyle>
            <a:lvl1pPr marL="0" indent="0">
              <a:buNone/>
              <a:defRPr lang="en-US" sz="1100">
                <a:gradFill>
                  <a:gsLst>
                    <a:gs pos="0">
                      <a:srgbClr val="FEFEFE"/>
                    </a:gs>
                    <a:gs pos="100000">
                      <a:srgbClr val="FEFEFE"/>
                    </a:gs>
                  </a:gsLst>
                  <a:lin ang="5400000" scaled="1"/>
                </a:gra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848" y="4503420"/>
            <a:ext cx="1552575" cy="621030"/>
          </a:xfrm>
          <a:prstGeom prst="rect">
            <a:avLst/>
          </a:prstGeom>
        </p:spPr>
      </p:pic>
    </p:spTree>
    <p:extLst>
      <p:ext uri="{BB962C8B-B14F-4D97-AF65-F5344CB8AC3E}">
        <p14:creationId xmlns:p14="http://schemas.microsoft.com/office/powerpoint/2010/main" val="29833466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684" userDrawn="1">
          <p15:clr>
            <a:srgbClr val="FBAE40"/>
          </p15:clr>
        </p15:guide>
        <p15:guide id="5" orient="horz" pos="30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71650"/>
            <a:ext cx="8229600" cy="1021556"/>
          </a:xfrm>
        </p:spPr>
        <p:txBody>
          <a:bodyPr anchor="ctr">
            <a:noAutofit/>
          </a:bodyPr>
          <a:lstStyle>
            <a:lvl1pPr algn="l">
              <a:defRPr sz="6600" b="1" cap="none"/>
            </a:lvl1pPr>
          </a:lstStyle>
          <a:p>
            <a:r>
              <a:rPr lang="en-US" dirty="0" smtClean="0"/>
              <a:t>Section 1</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848" y="4531995"/>
            <a:ext cx="1552575" cy="621030"/>
          </a:xfrm>
          <a:prstGeom prst="rect">
            <a:avLst/>
          </a:prstGeom>
        </p:spPr>
      </p:pic>
    </p:spTree>
    <p:extLst>
      <p:ext uri="{BB962C8B-B14F-4D97-AF65-F5344CB8AC3E}">
        <p14:creationId xmlns:p14="http://schemas.microsoft.com/office/powerpoint/2010/main" val="20851166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116" userDrawn="1">
          <p15:clr>
            <a:srgbClr val="FBAE40"/>
          </p15:clr>
        </p15:guide>
        <p15:guide id="2" pos="288" userDrawn="1">
          <p15:clr>
            <a:srgbClr val="FBAE40"/>
          </p15:clr>
        </p15:guide>
        <p15:guide id="3" pos="547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8458200" cy="857250"/>
          </a:xfrm>
        </p:spPr>
        <p:txBody>
          <a:bodyPr/>
          <a:lstStyle>
            <a:lvl1pPr>
              <a:defRPr sz="3200">
                <a:solidFill>
                  <a:schemeClr val="accent3">
                    <a:lumMod val="20000"/>
                    <a:lumOff val="80000"/>
                  </a:schemeClr>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42900" y="1085850"/>
            <a:ext cx="4191000" cy="2960897"/>
          </a:xfrm>
        </p:spPr>
        <p:txBody>
          <a:bodyPr/>
          <a:lstStyle>
            <a:lvl1pPr marL="342900" indent="-342900">
              <a:buSzPct val="65000"/>
              <a:buFont typeface="Wingdings" panose="05000000000000000000" pitchFamily="2" charset="2"/>
              <a:buChar char="q"/>
              <a:defRPr sz="2800"/>
            </a:lvl1pPr>
            <a:lvl2pPr marL="742950" indent="-285750">
              <a:buFont typeface="Wingdings" panose="05000000000000000000" pitchFamily="2" charset="2"/>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10100" y="1085850"/>
            <a:ext cx="4191000" cy="2960897"/>
          </a:xfrm>
        </p:spPr>
        <p:txBody>
          <a:bodyPr/>
          <a:lstStyle>
            <a:lvl1pPr marL="342900" indent="-342900">
              <a:buSzPct val="65000"/>
              <a:buFont typeface="Wingdings" panose="05000000000000000000" pitchFamily="2" charset="2"/>
              <a:buChar char="q"/>
              <a:defRPr sz="2800"/>
            </a:lvl1pPr>
            <a:lvl2pPr marL="742950" indent="-285750">
              <a:buFont typeface="Wingdings" panose="05000000000000000000" pitchFamily="2" charset="2"/>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848" y="4503420"/>
            <a:ext cx="1552575" cy="621030"/>
          </a:xfrm>
          <a:prstGeom prst="rect">
            <a:avLst/>
          </a:prstGeom>
        </p:spPr>
      </p:pic>
    </p:spTree>
    <p:extLst>
      <p:ext uri="{BB962C8B-B14F-4D97-AF65-F5344CB8AC3E}">
        <p14:creationId xmlns:p14="http://schemas.microsoft.com/office/powerpoint/2010/main" val="178112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8" userDrawn="1">
          <p15:clr>
            <a:srgbClr val="FBAE40"/>
          </p15:clr>
        </p15:guide>
        <p15:guide id="2" pos="216" userDrawn="1">
          <p15:clr>
            <a:srgbClr val="FBAE40"/>
          </p15:clr>
        </p15:guide>
        <p15:guide id="3" pos="5544" userDrawn="1">
          <p15:clr>
            <a:srgbClr val="FBAE40"/>
          </p15:clr>
        </p15:guide>
        <p15:guide id="4" orient="horz" pos="684" userDrawn="1">
          <p15:clr>
            <a:srgbClr val="FBAE40"/>
          </p15:clr>
        </p15:guide>
        <p15:guide id="5" pos="2856" userDrawn="1">
          <p15:clr>
            <a:srgbClr val="FBAE40"/>
          </p15:clr>
        </p15:guide>
        <p15:guide id="6" pos="2904" userDrawn="1">
          <p15:clr>
            <a:srgbClr val="FBAE40"/>
          </p15:clr>
        </p15:guide>
        <p15:guide id="7" orient="horz" pos="30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8458200" cy="857250"/>
          </a:xfrm>
        </p:spPr>
        <p:txBody>
          <a:bodyPr/>
          <a:lstStyle>
            <a:lvl1pPr>
              <a:defRPr sz="3200">
                <a:solidFill>
                  <a:schemeClr val="accent3">
                    <a:lumMod val="20000"/>
                    <a:lumOff val="80000"/>
                  </a:schemeClr>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42900" y="1085850"/>
            <a:ext cx="4191000"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42900" y="1572432"/>
            <a:ext cx="4191000" cy="2620143"/>
          </a:xfrm>
        </p:spPr>
        <p:txBody>
          <a:bodyPr/>
          <a:lstStyle>
            <a:lvl1pPr marL="342900" indent="-342900">
              <a:buFont typeface="Wingdings" panose="05000000000000000000" pitchFamily="2" charset="2"/>
              <a:buChar char="q"/>
              <a:defRPr sz="2000"/>
            </a:lvl1pPr>
            <a:lvl2pPr marL="742950" indent="-285750">
              <a:buFont typeface="Wingdings" panose="05000000000000000000" pitchFamily="2" charset="2"/>
              <a:buChar cha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10101" y="1085850"/>
            <a:ext cx="4191000"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10101" y="1572432"/>
            <a:ext cx="4191000" cy="2620143"/>
          </a:xfrm>
        </p:spPr>
        <p:txBody>
          <a:bodyPr/>
          <a:lstStyle>
            <a:lvl1pPr marL="342900" indent="-342900">
              <a:buSzPct val="65000"/>
              <a:buFont typeface="Wingdings" panose="05000000000000000000" pitchFamily="2" charset="2"/>
              <a:buChar char="q"/>
              <a:defRPr sz="2000"/>
            </a:lvl1pPr>
            <a:lvl2pPr marL="742950" indent="-285750">
              <a:buFont typeface="Wingdings" panose="05000000000000000000" pitchFamily="2" charset="2"/>
              <a:buChar cha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848" y="4503420"/>
            <a:ext cx="1552575" cy="621030"/>
          </a:xfrm>
          <a:prstGeom prst="rect">
            <a:avLst/>
          </a:prstGeom>
        </p:spPr>
      </p:pic>
    </p:spTree>
    <p:extLst>
      <p:ext uri="{BB962C8B-B14F-4D97-AF65-F5344CB8AC3E}">
        <p14:creationId xmlns:p14="http://schemas.microsoft.com/office/powerpoint/2010/main" val="11779054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684" userDrawn="1">
          <p15:clr>
            <a:srgbClr val="FBAE40"/>
          </p15:clr>
        </p15:guide>
        <p15:guide id="5" pos="2856" userDrawn="1">
          <p15:clr>
            <a:srgbClr val="FBAE40"/>
          </p15:clr>
        </p15:guide>
        <p15:guide id="6" pos="2904" userDrawn="1">
          <p15:clr>
            <a:srgbClr val="FBAE40"/>
          </p15:clr>
        </p15:guide>
        <p15:guide id="7" orient="horz" pos="30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8458200" cy="857250"/>
          </a:xfrm>
        </p:spPr>
        <p:txBody>
          <a:bodyPr/>
          <a:lstStyle>
            <a:lvl1pPr>
              <a:defRPr sz="3200">
                <a:solidFill>
                  <a:schemeClr val="accent3">
                    <a:lumMod val="20000"/>
                    <a:lumOff val="80000"/>
                  </a:schemeClr>
                </a:solidFill>
                <a:latin typeface="Century Gothic" panose="020B0502020202020204" pitchFamily="34" charset="0"/>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848" y="4503420"/>
            <a:ext cx="1552575" cy="621030"/>
          </a:xfrm>
          <a:prstGeom prst="rect">
            <a:avLst/>
          </a:prstGeom>
        </p:spPr>
      </p:pic>
    </p:spTree>
    <p:extLst>
      <p:ext uri="{BB962C8B-B14F-4D97-AF65-F5344CB8AC3E}">
        <p14:creationId xmlns:p14="http://schemas.microsoft.com/office/powerpoint/2010/main" val="6859230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3060" userDrawn="1">
          <p15:clr>
            <a:srgbClr val="FBAE40"/>
          </p15:clr>
        </p15:guide>
        <p15:guide id="5" orient="horz" pos="684" userDrawn="1">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20" Type="http://schemas.openxmlformats.org/officeDocument/2006/relationships/slideLayout" Target="../slideLayouts/slideLayout35.xml"/><Relationship Id="rId21" Type="http://schemas.openxmlformats.org/officeDocument/2006/relationships/slideLayout" Target="../slideLayouts/slideLayout36.xml"/><Relationship Id="rId22" Type="http://schemas.openxmlformats.org/officeDocument/2006/relationships/theme" Target="../theme/theme2.xml"/><Relationship Id="rId23" Type="http://schemas.openxmlformats.org/officeDocument/2006/relationships/image" Target="../media/image7.png"/><Relationship Id="rId24" Type="http://schemas.openxmlformats.org/officeDocument/2006/relationships/image" Target="../media/image6.emf"/><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slideLayout" Target="../slideLayouts/slideLayout34.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tags" Target="../tags/tag5.xml"/><Relationship Id="rId12" Type="http://schemas.openxmlformats.org/officeDocument/2006/relationships/tags" Target="../tags/tag6.xml"/><Relationship Id="rId13" Type="http://schemas.openxmlformats.org/officeDocument/2006/relationships/tags" Target="../tags/tag7.xml"/><Relationship Id="rId14" Type="http://schemas.openxmlformats.org/officeDocument/2006/relationships/image" Target="../media/image15.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theme" Target="../theme/theme3.xml"/><Relationship Id="rId7" Type="http://schemas.openxmlformats.org/officeDocument/2006/relationships/tags" Target="../tags/tag1.xml"/><Relationship Id="rId8" Type="http://schemas.openxmlformats.org/officeDocument/2006/relationships/tags" Target="../tags/tag2.xml"/><Relationship Id="rId9" Type="http://schemas.openxmlformats.org/officeDocument/2006/relationships/tags" Target="../tags/tag3.xml"/><Relationship Id="rId10"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90445"/>
            <a:ext cx="8205304" cy="857250"/>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36789" y="1084841"/>
            <a:ext cx="8205304" cy="3553926"/>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074045"/>
      </p:ext>
    </p:extLst>
  </p:cSld>
  <p:clrMap bg1="lt1" tx1="dk1" bg2="lt2" tx2="dk2" accent1="accent1" accent2="accent2" accent3="accent3" accent4="accent4" accent5="accent5" accent6="accent6" hlink="hlink" folHlink="folHlink"/>
  <p:sldLayoutIdLst>
    <p:sldLayoutId id="2147483719" r:id="rId1"/>
    <p:sldLayoutId id="2147483713" r:id="rId2"/>
    <p:sldLayoutId id="2147483691" r:id="rId3"/>
    <p:sldLayoutId id="2147483707" r:id="rId4"/>
    <p:sldLayoutId id="2147483710" r:id="rId5"/>
    <p:sldLayoutId id="2147483692" r:id="rId6"/>
    <p:sldLayoutId id="2147483693" r:id="rId7"/>
    <p:sldLayoutId id="2147483694" r:id="rId8"/>
    <p:sldLayoutId id="2147483695" r:id="rId9"/>
    <p:sldLayoutId id="2147483720" r:id="rId10"/>
    <p:sldLayoutId id="2147483696" r:id="rId11"/>
    <p:sldLayoutId id="2147483697" r:id="rId12"/>
    <p:sldLayoutId id="2147483698" r:id="rId13"/>
    <p:sldLayoutId id="2147483722" r:id="rId14"/>
    <p:sldLayoutId id="2147483723" r:id="rId15"/>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txStyles>
    <p:titleStyle>
      <a:lvl1pPr algn="l" defTabSz="457200" rtl="0" eaLnBrk="1" latinLnBrk="0" hangingPunct="1">
        <a:spcBef>
          <a:spcPct val="0"/>
        </a:spcBef>
        <a:buNone/>
        <a:defRPr sz="3600" b="0" i="0" kern="1200" spc="-100" baseline="0">
          <a:solidFill>
            <a:schemeClr val="accent3">
              <a:lumMod val="20000"/>
              <a:lumOff val="80000"/>
            </a:schemeClr>
          </a:solidFill>
          <a:latin typeface="Century Gothic" panose="020B0502020202020204" pitchFamily="34" charset="0"/>
          <a:ea typeface="+mj-ea"/>
          <a:cs typeface="Arial"/>
        </a:defRPr>
      </a:lvl1pPr>
    </p:titleStyle>
    <p:bodyStyle>
      <a:lvl1pPr marL="342900" indent="-342900" algn="l" defTabSz="457200" rtl="0" eaLnBrk="1" latinLnBrk="0" hangingPunct="1">
        <a:spcBef>
          <a:spcPct val="20000"/>
        </a:spcBef>
        <a:buFont typeface="Arial"/>
        <a:buChar char="•"/>
        <a:defRPr sz="2400" b="0" i="0" kern="1200">
          <a:gradFill>
            <a:gsLst>
              <a:gs pos="0">
                <a:srgbClr val="FFFFFF"/>
              </a:gs>
              <a:gs pos="100000">
                <a:srgbClr val="FFFFFF"/>
              </a:gs>
            </a:gsLst>
            <a:lin ang="5400000" scaled="1"/>
          </a:gradFill>
          <a:latin typeface="Century Gothic" panose="020B0502020202020204" pitchFamily="34" charset="0"/>
          <a:ea typeface="+mn-ea"/>
          <a:cs typeface="Arial"/>
        </a:defRPr>
      </a:lvl1pPr>
      <a:lvl2pPr marL="742950" indent="-285750" algn="l" defTabSz="457200" rtl="0" eaLnBrk="1" latinLnBrk="0" hangingPunct="1">
        <a:spcBef>
          <a:spcPct val="20000"/>
        </a:spcBef>
        <a:buSzPct val="65000"/>
        <a:buFont typeface="Wingdings" panose="05000000000000000000" pitchFamily="2" charset="2"/>
        <a:buChar char="q"/>
        <a:defRPr sz="1800" b="0" i="0" kern="1200">
          <a:gradFill>
            <a:gsLst>
              <a:gs pos="0">
                <a:srgbClr val="FFFFFF"/>
              </a:gs>
              <a:gs pos="100000">
                <a:srgbClr val="FFFFFF"/>
              </a:gs>
            </a:gsLst>
            <a:lin ang="5400000" scaled="1"/>
          </a:gradFill>
          <a:latin typeface="Century Gothic" panose="020B0502020202020204" pitchFamily="34" charset="0"/>
          <a:ea typeface="+mn-ea"/>
          <a:cs typeface="Arial"/>
        </a:defRPr>
      </a:lvl2pPr>
      <a:lvl3pPr marL="1143000" indent="-228600" algn="l" defTabSz="457200" rtl="0" eaLnBrk="1" latinLnBrk="0" hangingPunct="1">
        <a:spcBef>
          <a:spcPct val="20000"/>
        </a:spcBef>
        <a:buFont typeface="Arial"/>
        <a:buChar char="•"/>
        <a:defRPr sz="1600" b="0" i="0" kern="1200">
          <a:gradFill>
            <a:gsLst>
              <a:gs pos="0">
                <a:srgbClr val="FFFFFF"/>
              </a:gs>
              <a:gs pos="100000">
                <a:srgbClr val="FFFFFF"/>
              </a:gs>
            </a:gsLst>
            <a:lin ang="5400000" scaled="1"/>
          </a:gradFill>
          <a:latin typeface="Century Gothic" panose="020B0502020202020204" pitchFamily="34" charset="0"/>
          <a:ea typeface="+mn-ea"/>
          <a:cs typeface="Arial"/>
        </a:defRPr>
      </a:lvl3pPr>
      <a:lvl4pPr marL="1600200" indent="-228600" algn="l" defTabSz="457200" rtl="0" eaLnBrk="1" latinLnBrk="0" hangingPunct="1">
        <a:spcBef>
          <a:spcPct val="20000"/>
        </a:spcBef>
        <a:buFont typeface="Arial"/>
        <a:buChar char="–"/>
        <a:defRPr sz="1400" b="0" i="0" kern="1200">
          <a:gradFill>
            <a:gsLst>
              <a:gs pos="0">
                <a:srgbClr val="FFFFFF"/>
              </a:gs>
              <a:gs pos="100000">
                <a:srgbClr val="FFFFFF"/>
              </a:gs>
            </a:gsLst>
            <a:lin ang="5400000" scaled="1"/>
          </a:gradFill>
          <a:latin typeface="Century Gothic" panose="020B0502020202020204" pitchFamily="34" charset="0"/>
          <a:ea typeface="+mn-ea"/>
          <a:cs typeface="Arial"/>
        </a:defRPr>
      </a:lvl4pPr>
      <a:lvl5pPr marL="2057400" indent="-228600" algn="l" defTabSz="457200" rtl="0" eaLnBrk="1" latinLnBrk="0" hangingPunct="1">
        <a:spcBef>
          <a:spcPct val="20000"/>
        </a:spcBef>
        <a:buFont typeface="Arial"/>
        <a:buChar char="»"/>
        <a:defRPr sz="1400" b="0" i="0" kern="1200">
          <a:gradFill>
            <a:gsLst>
              <a:gs pos="0">
                <a:srgbClr val="FFFFFF"/>
              </a:gs>
              <a:gs pos="100000">
                <a:srgbClr val="FFFFFF"/>
              </a:gs>
            </a:gsLst>
            <a:lin ang="5400000" scaled="1"/>
          </a:gradFill>
          <a:latin typeface="Century Gothic" panose="020B0502020202020204" pitchFamily="34"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2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68580" tIns="34290" rIns="68580" bIns="3429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0593" y="1009332"/>
            <a:ext cx="8205304" cy="3553926"/>
          </a:xfrm>
          <a:prstGeom prst="rect">
            <a:avLst/>
          </a:prstGeom>
        </p:spPr>
        <p:txBody>
          <a:bodyPr vert="horz" lIns="68580" tIns="34290" rIns="68580" bIns="3429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110912" y="4699141"/>
            <a:ext cx="883650" cy="331100"/>
          </a:xfrm>
          <a:prstGeom prst="rect">
            <a:avLst/>
          </a:prstGeom>
        </p:spPr>
      </p:pic>
    </p:spTree>
    <p:extLst>
      <p:ext uri="{BB962C8B-B14F-4D97-AF65-F5344CB8AC3E}">
        <p14:creationId xmlns:p14="http://schemas.microsoft.com/office/powerpoint/2010/main" val="42638541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6" r:id="rId21"/>
  </p:sldLayoutIdLst>
  <p:txStyles>
    <p:titleStyle>
      <a:lvl1pPr algn="l" defTabSz="457189" rtl="0" eaLnBrk="1" latinLnBrk="0" hangingPunct="1">
        <a:spcBef>
          <a:spcPct val="0"/>
        </a:spcBef>
        <a:buNone/>
        <a:defRPr sz="3200" b="1" i="0" kern="1200">
          <a:solidFill>
            <a:schemeClr val="tx1"/>
          </a:solidFill>
          <a:latin typeface="Century Gothic" panose="020B0502020202020204" pitchFamily="34" charset="0"/>
          <a:ea typeface="+mj-ea"/>
          <a:cs typeface="Arial"/>
        </a:defRPr>
      </a:lvl1pPr>
    </p:titleStyle>
    <p:bodyStyle>
      <a:lvl1pPr marL="342892" indent="-342892" algn="l" defTabSz="457189" rtl="0" eaLnBrk="1" latinLnBrk="0" hangingPunct="1">
        <a:spcBef>
          <a:spcPct val="20000"/>
        </a:spcBef>
        <a:buFont typeface="Arial"/>
        <a:buChar char="•"/>
        <a:defRPr sz="2800" b="0" i="0" kern="1200">
          <a:solidFill>
            <a:srgbClr val="595A5D"/>
          </a:solidFill>
          <a:latin typeface="Calibri" panose="020F0502020204030204" pitchFamily="34" charset="0"/>
          <a:ea typeface="+mn-ea"/>
          <a:cs typeface="Arial"/>
        </a:defRPr>
      </a:lvl1pPr>
      <a:lvl2pPr marL="742931" indent="-285743" algn="l" defTabSz="457189" rtl="0" eaLnBrk="1" latinLnBrk="0" hangingPunct="1">
        <a:spcBef>
          <a:spcPct val="20000"/>
        </a:spcBef>
        <a:buSzPct val="65000"/>
        <a:buFont typeface="Wingdings" panose="05000000000000000000" pitchFamily="2" charset="2"/>
        <a:buChar char="q"/>
        <a:defRPr sz="2000" b="0" i="0" kern="1200">
          <a:solidFill>
            <a:srgbClr val="595A5D"/>
          </a:solidFill>
          <a:latin typeface="Calibri" panose="020F0502020204030204" pitchFamily="34" charset="0"/>
          <a:ea typeface="+mn-ea"/>
          <a:cs typeface="Arial"/>
        </a:defRPr>
      </a:lvl2pPr>
      <a:lvl3pPr marL="1142972" indent="-228594" algn="l" defTabSz="457189" rtl="0" eaLnBrk="1" latinLnBrk="0" hangingPunct="1">
        <a:spcBef>
          <a:spcPct val="20000"/>
        </a:spcBef>
        <a:buFont typeface="Arial"/>
        <a:buChar char="•"/>
        <a:defRPr sz="1800" b="0" i="0" kern="1200">
          <a:solidFill>
            <a:srgbClr val="595A5D"/>
          </a:solidFill>
          <a:latin typeface="Calibri" panose="020F0502020204030204" pitchFamily="34" charset="0"/>
          <a:ea typeface="+mn-ea"/>
          <a:cs typeface="Arial"/>
        </a:defRPr>
      </a:lvl3pPr>
      <a:lvl4pPr marL="1600160" indent="-228594" algn="l" defTabSz="457189" rtl="0" eaLnBrk="1" latinLnBrk="0" hangingPunct="1">
        <a:spcBef>
          <a:spcPct val="20000"/>
        </a:spcBef>
        <a:buFont typeface="Arial"/>
        <a:buChar char="–"/>
        <a:defRPr sz="1600" b="0" i="0" kern="1200">
          <a:solidFill>
            <a:srgbClr val="595A5D"/>
          </a:solidFill>
          <a:latin typeface="Calibri" panose="020F0502020204030204" pitchFamily="34" charset="0"/>
          <a:ea typeface="+mn-ea"/>
          <a:cs typeface="Arial"/>
        </a:defRPr>
      </a:lvl4pPr>
      <a:lvl5pPr marL="2057348" indent="-228594" algn="l" defTabSz="457189" rtl="0" eaLnBrk="1" latinLnBrk="0" hangingPunct="1">
        <a:spcBef>
          <a:spcPct val="20000"/>
        </a:spcBef>
        <a:buFont typeface="Arial"/>
        <a:buChar char="»"/>
        <a:defRPr sz="1600" b="0" i="0" kern="1200">
          <a:solidFill>
            <a:srgbClr val="595A5D"/>
          </a:solidFill>
          <a:latin typeface="Calibri" panose="020F0502020204030204" pitchFamily="34" charset="0"/>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custDataLst>
              <p:tags r:id="rId7"/>
            </p:custDataLst>
          </p:nvPr>
        </p:nvSpPr>
        <p:spPr>
          <a:xfrm>
            <a:off x="0" y="0"/>
            <a:ext cx="9144000" cy="5143500"/>
          </a:xfrm>
          <a:prstGeom prst="rect">
            <a:avLst/>
          </a:prstGeom>
          <a:gradFill flip="none" rotWithShape="1">
            <a:gsLst>
              <a:gs pos="0">
                <a:schemeClr val="bg1">
                  <a:lumMod val="85000"/>
                </a:schemeClr>
              </a:gs>
              <a:gs pos="50000">
                <a:schemeClr val="bg1">
                  <a:lumMod val="95000"/>
                </a:schemeClr>
              </a:gs>
              <a:gs pos="100000">
                <a:schemeClr val="bg1">
                  <a:lumMod val="9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1" rIns="91431" bIns="45711" rtlCol="0" anchor="ctr"/>
          <a:lstStyle/>
          <a:p>
            <a:pPr algn="ctr" defTabSz="914400"/>
            <a:endParaRPr lang="en-US">
              <a:solidFill>
                <a:prstClr val="white"/>
              </a:solidFill>
            </a:endParaRPr>
          </a:p>
        </p:txBody>
      </p:sp>
      <p:sp>
        <p:nvSpPr>
          <p:cNvPr id="21" name="Round Diagonal Corner Rectangle 32"/>
          <p:cNvSpPr/>
          <p:nvPr>
            <p:custDataLst>
              <p:tags r:id="rId8"/>
            </p:custDataLst>
          </p:nvPr>
        </p:nvSpPr>
        <p:spPr>
          <a:xfrm>
            <a:off x="0" y="0"/>
            <a:ext cx="9144000" cy="571500"/>
          </a:xfrm>
          <a:custGeom>
            <a:avLst/>
            <a:gdLst>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0 w 9144000"/>
              <a:gd name="connsiteY5" fmla="*/ 762000 h 762000"/>
              <a:gd name="connsiteX6" fmla="*/ 0 w 9144000"/>
              <a:gd name="connsiteY6" fmla="*/ 762000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0 w 9144000"/>
              <a:gd name="connsiteY5" fmla="*/ 762000 h 762000"/>
              <a:gd name="connsiteX6" fmla="*/ 0 w 9144000"/>
              <a:gd name="connsiteY6" fmla="*/ 762000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0 w 9144000"/>
              <a:gd name="connsiteY5" fmla="*/ 762000 h 762000"/>
              <a:gd name="connsiteX6" fmla="*/ 5143500 w 9144000"/>
              <a:gd name="connsiteY6" fmla="*/ 330200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848600 w 9144000"/>
              <a:gd name="connsiteY5" fmla="*/ 749300 h 762000"/>
              <a:gd name="connsiteX6" fmla="*/ 5143500 w 9144000"/>
              <a:gd name="connsiteY6" fmla="*/ 330200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802880 w 9144000"/>
              <a:gd name="connsiteY5" fmla="*/ 749300 h 762000"/>
              <a:gd name="connsiteX6" fmla="*/ 5143500 w 9144000"/>
              <a:gd name="connsiteY6" fmla="*/ 330200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72400 w 9144000"/>
              <a:gd name="connsiteY5" fmla="*/ 756920 h 762000"/>
              <a:gd name="connsiteX6" fmla="*/ 5143500 w 9144000"/>
              <a:gd name="connsiteY6" fmla="*/ 330200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72400 w 9144000"/>
              <a:gd name="connsiteY5" fmla="*/ 756920 h 762000"/>
              <a:gd name="connsiteX6" fmla="*/ 5143500 w 9144000"/>
              <a:gd name="connsiteY6" fmla="*/ 330200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802880 w 9144000"/>
              <a:gd name="connsiteY5" fmla="*/ 756920 h 762000"/>
              <a:gd name="connsiteX6" fmla="*/ 5143500 w 9144000"/>
              <a:gd name="connsiteY6" fmla="*/ 330200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55255 w 9144000"/>
              <a:gd name="connsiteY5" fmla="*/ 756920 h 762000"/>
              <a:gd name="connsiteX6" fmla="*/ 5143500 w 9144000"/>
              <a:gd name="connsiteY6" fmla="*/ 330200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55255 w 9144000"/>
              <a:gd name="connsiteY5" fmla="*/ 756920 h 762000"/>
              <a:gd name="connsiteX6" fmla="*/ 5143500 w 9144000"/>
              <a:gd name="connsiteY6" fmla="*/ 330200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36205 w 9144000"/>
              <a:gd name="connsiteY5" fmla="*/ 761682 h 762000"/>
              <a:gd name="connsiteX6" fmla="*/ 5143500 w 9144000"/>
              <a:gd name="connsiteY6" fmla="*/ 330200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36205 w 9144000"/>
              <a:gd name="connsiteY5" fmla="*/ 761682 h 762000"/>
              <a:gd name="connsiteX6" fmla="*/ 7138988 w 9144000"/>
              <a:gd name="connsiteY6" fmla="*/ 339725 h 762000"/>
              <a:gd name="connsiteX7" fmla="*/ 0 w 9144000"/>
              <a:gd name="connsiteY7" fmla="*/ 0 h 762000"/>
              <a:gd name="connsiteX8" fmla="*/ 0 w 9144000"/>
              <a:gd name="connsiteY8"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36205 w 9144000"/>
              <a:gd name="connsiteY5" fmla="*/ 761682 h 762000"/>
              <a:gd name="connsiteX6" fmla="*/ 7138988 w 9144000"/>
              <a:gd name="connsiteY6" fmla="*/ 339725 h 762000"/>
              <a:gd name="connsiteX7" fmla="*/ 0 w 9144000"/>
              <a:gd name="connsiteY7" fmla="*/ 571500 h 762000"/>
              <a:gd name="connsiteX8" fmla="*/ 0 w 9144000"/>
              <a:gd name="connsiteY8" fmla="*/ 0 h 762000"/>
              <a:gd name="connsiteX9" fmla="*/ 0 w 9144000"/>
              <a:gd name="connsiteY9"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36205 w 9144000"/>
              <a:gd name="connsiteY5" fmla="*/ 761682 h 762000"/>
              <a:gd name="connsiteX6" fmla="*/ 7138988 w 9144000"/>
              <a:gd name="connsiteY6" fmla="*/ 339725 h 762000"/>
              <a:gd name="connsiteX7" fmla="*/ 19050 w 9144000"/>
              <a:gd name="connsiteY7" fmla="*/ 304800 h 762000"/>
              <a:gd name="connsiteX8" fmla="*/ 0 w 9144000"/>
              <a:gd name="connsiteY8" fmla="*/ 0 h 762000"/>
              <a:gd name="connsiteX9" fmla="*/ 0 w 9144000"/>
              <a:gd name="connsiteY9"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36205 w 9144000"/>
              <a:gd name="connsiteY5" fmla="*/ 761682 h 762000"/>
              <a:gd name="connsiteX6" fmla="*/ 7138988 w 9144000"/>
              <a:gd name="connsiteY6" fmla="*/ 339725 h 762000"/>
              <a:gd name="connsiteX7" fmla="*/ 19050 w 9144000"/>
              <a:gd name="connsiteY7" fmla="*/ 304800 h 762000"/>
              <a:gd name="connsiteX8" fmla="*/ 0 w 9144000"/>
              <a:gd name="connsiteY8" fmla="*/ 0 h 762000"/>
              <a:gd name="connsiteX9" fmla="*/ 0 w 9144000"/>
              <a:gd name="connsiteY9"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36205 w 9144000"/>
              <a:gd name="connsiteY5" fmla="*/ 761682 h 762000"/>
              <a:gd name="connsiteX6" fmla="*/ 7138988 w 9144000"/>
              <a:gd name="connsiteY6" fmla="*/ 339725 h 762000"/>
              <a:gd name="connsiteX7" fmla="*/ 19050 w 9144000"/>
              <a:gd name="connsiteY7" fmla="*/ 304800 h 762000"/>
              <a:gd name="connsiteX8" fmla="*/ 0 w 9144000"/>
              <a:gd name="connsiteY8" fmla="*/ 0 h 762000"/>
              <a:gd name="connsiteX9" fmla="*/ 0 w 9144000"/>
              <a:gd name="connsiteY9"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36205 w 9144000"/>
              <a:gd name="connsiteY5" fmla="*/ 761682 h 762000"/>
              <a:gd name="connsiteX6" fmla="*/ 7138988 w 9144000"/>
              <a:gd name="connsiteY6" fmla="*/ 339725 h 762000"/>
              <a:gd name="connsiteX7" fmla="*/ 28575 w 9144000"/>
              <a:gd name="connsiteY7" fmla="*/ 342900 h 762000"/>
              <a:gd name="connsiteX8" fmla="*/ 0 w 9144000"/>
              <a:gd name="connsiteY8" fmla="*/ 0 h 762000"/>
              <a:gd name="connsiteX9" fmla="*/ 0 w 9144000"/>
              <a:gd name="connsiteY9"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138988 w 9144000"/>
              <a:gd name="connsiteY6" fmla="*/ 339725 h 762000"/>
              <a:gd name="connsiteX7" fmla="*/ 28575 w 9144000"/>
              <a:gd name="connsiteY7" fmla="*/ 342900 h 762000"/>
              <a:gd name="connsiteX8" fmla="*/ 0 w 9144000"/>
              <a:gd name="connsiteY8" fmla="*/ 0 h 762000"/>
              <a:gd name="connsiteX9" fmla="*/ 0 w 9144000"/>
              <a:gd name="connsiteY9"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172326 w 9144000"/>
              <a:gd name="connsiteY6" fmla="*/ 339725 h 762000"/>
              <a:gd name="connsiteX7" fmla="*/ 28575 w 9144000"/>
              <a:gd name="connsiteY7" fmla="*/ 342900 h 762000"/>
              <a:gd name="connsiteX8" fmla="*/ 0 w 9144000"/>
              <a:gd name="connsiteY8" fmla="*/ 0 h 762000"/>
              <a:gd name="connsiteX9" fmla="*/ 0 w 9144000"/>
              <a:gd name="connsiteY9"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196139 w 9144000"/>
              <a:gd name="connsiteY6" fmla="*/ 344487 h 762000"/>
              <a:gd name="connsiteX7" fmla="*/ 28575 w 9144000"/>
              <a:gd name="connsiteY7" fmla="*/ 342900 h 762000"/>
              <a:gd name="connsiteX8" fmla="*/ 0 w 9144000"/>
              <a:gd name="connsiteY8" fmla="*/ 0 h 762000"/>
              <a:gd name="connsiteX9" fmla="*/ 0 w 9144000"/>
              <a:gd name="connsiteY9" fmla="*/ 0 h 762000"/>
              <a:gd name="connsiteX0" fmla="*/ 9525 w 9153525"/>
              <a:gd name="connsiteY0" fmla="*/ 0 h 762000"/>
              <a:gd name="connsiteX1" fmla="*/ 9153525 w 9153525"/>
              <a:gd name="connsiteY1" fmla="*/ 0 h 762000"/>
              <a:gd name="connsiteX2" fmla="*/ 9153525 w 9153525"/>
              <a:gd name="connsiteY2" fmla="*/ 0 h 762000"/>
              <a:gd name="connsiteX3" fmla="*/ 9153525 w 9153525"/>
              <a:gd name="connsiteY3" fmla="*/ 762000 h 762000"/>
              <a:gd name="connsiteX4" fmla="*/ 9153525 w 9153525"/>
              <a:gd name="connsiteY4" fmla="*/ 762000 h 762000"/>
              <a:gd name="connsiteX5" fmla="*/ 7793355 w 9153525"/>
              <a:gd name="connsiteY5" fmla="*/ 761682 h 762000"/>
              <a:gd name="connsiteX6" fmla="*/ 7205664 w 9153525"/>
              <a:gd name="connsiteY6" fmla="*/ 344487 h 762000"/>
              <a:gd name="connsiteX7" fmla="*/ 0 w 9153525"/>
              <a:gd name="connsiteY7" fmla="*/ 342900 h 762000"/>
              <a:gd name="connsiteX8" fmla="*/ 9525 w 9153525"/>
              <a:gd name="connsiteY8" fmla="*/ 0 h 762000"/>
              <a:gd name="connsiteX9" fmla="*/ 9525 w 9153525"/>
              <a:gd name="connsiteY9"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196139 w 9144000"/>
              <a:gd name="connsiteY6" fmla="*/ 344487 h 762000"/>
              <a:gd name="connsiteX7" fmla="*/ 19050 w 9144000"/>
              <a:gd name="connsiteY7" fmla="*/ 342900 h 762000"/>
              <a:gd name="connsiteX8" fmla="*/ 0 w 9144000"/>
              <a:gd name="connsiteY8" fmla="*/ 0 h 762000"/>
              <a:gd name="connsiteX9" fmla="*/ 0 w 9144000"/>
              <a:gd name="connsiteY9" fmla="*/ 0 h 762000"/>
              <a:gd name="connsiteX0" fmla="*/ 6350 w 9150350"/>
              <a:gd name="connsiteY0" fmla="*/ 0 h 762000"/>
              <a:gd name="connsiteX1" fmla="*/ 9150350 w 9150350"/>
              <a:gd name="connsiteY1" fmla="*/ 0 h 762000"/>
              <a:gd name="connsiteX2" fmla="*/ 9150350 w 9150350"/>
              <a:gd name="connsiteY2" fmla="*/ 0 h 762000"/>
              <a:gd name="connsiteX3" fmla="*/ 9150350 w 9150350"/>
              <a:gd name="connsiteY3" fmla="*/ 762000 h 762000"/>
              <a:gd name="connsiteX4" fmla="*/ 9150350 w 9150350"/>
              <a:gd name="connsiteY4" fmla="*/ 762000 h 762000"/>
              <a:gd name="connsiteX5" fmla="*/ 7790180 w 9150350"/>
              <a:gd name="connsiteY5" fmla="*/ 761682 h 762000"/>
              <a:gd name="connsiteX6" fmla="*/ 7202489 w 9150350"/>
              <a:gd name="connsiteY6" fmla="*/ 344487 h 762000"/>
              <a:gd name="connsiteX7" fmla="*/ 0 w 9150350"/>
              <a:gd name="connsiteY7" fmla="*/ 342900 h 762000"/>
              <a:gd name="connsiteX8" fmla="*/ 6350 w 9150350"/>
              <a:gd name="connsiteY8" fmla="*/ 0 h 762000"/>
              <a:gd name="connsiteX9" fmla="*/ 6350 w 9150350"/>
              <a:gd name="connsiteY9"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196139 w 9144000"/>
              <a:gd name="connsiteY6" fmla="*/ 344487 h 762000"/>
              <a:gd name="connsiteX7" fmla="*/ 0 w 9144000"/>
              <a:gd name="connsiteY7" fmla="*/ 342900 h 762000"/>
              <a:gd name="connsiteX8" fmla="*/ 0 w 9144000"/>
              <a:gd name="connsiteY8" fmla="*/ 0 h 762000"/>
              <a:gd name="connsiteX9" fmla="*/ 0 w 9144000"/>
              <a:gd name="connsiteY9"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196139 w 9144000"/>
              <a:gd name="connsiteY6" fmla="*/ 344487 h 762000"/>
              <a:gd name="connsiteX7" fmla="*/ 6905625 w 9144000"/>
              <a:gd name="connsiteY7" fmla="*/ 276225 h 762000"/>
              <a:gd name="connsiteX8" fmla="*/ 0 w 9144000"/>
              <a:gd name="connsiteY8" fmla="*/ 342900 h 762000"/>
              <a:gd name="connsiteX9" fmla="*/ 0 w 9144000"/>
              <a:gd name="connsiteY9" fmla="*/ 0 h 762000"/>
              <a:gd name="connsiteX10" fmla="*/ 0 w 9144000"/>
              <a:gd name="connsiteY10"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329489 w 9144000"/>
              <a:gd name="connsiteY6" fmla="*/ 439737 h 762000"/>
              <a:gd name="connsiteX7" fmla="*/ 6905625 w 9144000"/>
              <a:gd name="connsiteY7" fmla="*/ 276225 h 762000"/>
              <a:gd name="connsiteX8" fmla="*/ 0 w 9144000"/>
              <a:gd name="connsiteY8" fmla="*/ 342900 h 762000"/>
              <a:gd name="connsiteX9" fmla="*/ 0 w 9144000"/>
              <a:gd name="connsiteY9" fmla="*/ 0 h 762000"/>
              <a:gd name="connsiteX10" fmla="*/ 0 w 9144000"/>
              <a:gd name="connsiteY10"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329489 w 9144000"/>
              <a:gd name="connsiteY6" fmla="*/ 439737 h 762000"/>
              <a:gd name="connsiteX7" fmla="*/ 6934200 w 9144000"/>
              <a:gd name="connsiteY7" fmla="*/ 347663 h 762000"/>
              <a:gd name="connsiteX8" fmla="*/ 0 w 9144000"/>
              <a:gd name="connsiteY8" fmla="*/ 342900 h 762000"/>
              <a:gd name="connsiteX9" fmla="*/ 0 w 9144000"/>
              <a:gd name="connsiteY9" fmla="*/ 0 h 762000"/>
              <a:gd name="connsiteX10" fmla="*/ 0 w 9144000"/>
              <a:gd name="connsiteY10"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329489 w 9144000"/>
              <a:gd name="connsiteY6" fmla="*/ 439737 h 762000"/>
              <a:gd name="connsiteX7" fmla="*/ 6934200 w 9144000"/>
              <a:gd name="connsiteY7" fmla="*/ 347663 h 762000"/>
              <a:gd name="connsiteX8" fmla="*/ 0 w 9144000"/>
              <a:gd name="connsiteY8" fmla="*/ 342900 h 762000"/>
              <a:gd name="connsiteX9" fmla="*/ 0 w 9144000"/>
              <a:gd name="connsiteY9" fmla="*/ 0 h 762000"/>
              <a:gd name="connsiteX10" fmla="*/ 0 w 9144000"/>
              <a:gd name="connsiteY10"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329489 w 9144000"/>
              <a:gd name="connsiteY6" fmla="*/ 439737 h 762000"/>
              <a:gd name="connsiteX7" fmla="*/ 6934200 w 9144000"/>
              <a:gd name="connsiteY7" fmla="*/ 347663 h 762000"/>
              <a:gd name="connsiteX8" fmla="*/ 0 w 9144000"/>
              <a:gd name="connsiteY8" fmla="*/ 342900 h 762000"/>
              <a:gd name="connsiteX9" fmla="*/ 0 w 9144000"/>
              <a:gd name="connsiteY9" fmla="*/ 0 h 762000"/>
              <a:gd name="connsiteX10" fmla="*/ 0 w 9144000"/>
              <a:gd name="connsiteY10"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329489 w 9144000"/>
              <a:gd name="connsiteY6" fmla="*/ 439737 h 762000"/>
              <a:gd name="connsiteX7" fmla="*/ 6934200 w 9144000"/>
              <a:gd name="connsiteY7" fmla="*/ 347663 h 762000"/>
              <a:gd name="connsiteX8" fmla="*/ 0 w 9144000"/>
              <a:gd name="connsiteY8" fmla="*/ 342900 h 762000"/>
              <a:gd name="connsiteX9" fmla="*/ 0 w 9144000"/>
              <a:gd name="connsiteY9" fmla="*/ 0 h 762000"/>
              <a:gd name="connsiteX10" fmla="*/ 0 w 9144000"/>
              <a:gd name="connsiteY10" fmla="*/ 0 h 762000"/>
              <a:gd name="connsiteX0" fmla="*/ 0 w 9144000"/>
              <a:gd name="connsiteY0" fmla="*/ 0 h 762000"/>
              <a:gd name="connsiteX1" fmla="*/ 9144000 w 9144000"/>
              <a:gd name="connsiteY1" fmla="*/ 0 h 762000"/>
              <a:gd name="connsiteX2" fmla="*/ 9144000 w 9144000"/>
              <a:gd name="connsiteY2" fmla="*/ 0 h 762000"/>
              <a:gd name="connsiteX3" fmla="*/ 9144000 w 9144000"/>
              <a:gd name="connsiteY3" fmla="*/ 762000 h 762000"/>
              <a:gd name="connsiteX4" fmla="*/ 9144000 w 9144000"/>
              <a:gd name="connsiteY4" fmla="*/ 762000 h 762000"/>
              <a:gd name="connsiteX5" fmla="*/ 7783830 w 9144000"/>
              <a:gd name="connsiteY5" fmla="*/ 761682 h 762000"/>
              <a:gd name="connsiteX6" fmla="*/ 7329489 w 9144000"/>
              <a:gd name="connsiteY6" fmla="*/ 439737 h 762000"/>
              <a:gd name="connsiteX7" fmla="*/ 6934200 w 9144000"/>
              <a:gd name="connsiteY7" fmla="*/ 347663 h 762000"/>
              <a:gd name="connsiteX8" fmla="*/ 0 w 9144000"/>
              <a:gd name="connsiteY8" fmla="*/ 342900 h 762000"/>
              <a:gd name="connsiteX9" fmla="*/ 0 w 9144000"/>
              <a:gd name="connsiteY9" fmla="*/ 0 h 762000"/>
              <a:gd name="connsiteX10" fmla="*/ 0 w 9144000"/>
              <a:gd name="connsiteY10"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762000">
                <a:moveTo>
                  <a:pt x="0" y="0"/>
                </a:moveTo>
                <a:lnTo>
                  <a:pt x="9144000" y="0"/>
                </a:lnTo>
                <a:lnTo>
                  <a:pt x="9144000" y="0"/>
                </a:lnTo>
                <a:lnTo>
                  <a:pt x="9144000" y="762000"/>
                </a:lnTo>
                <a:lnTo>
                  <a:pt x="9144000" y="762000"/>
                </a:lnTo>
                <a:lnTo>
                  <a:pt x="7783830" y="761682"/>
                </a:lnTo>
                <a:lnTo>
                  <a:pt x="7329489" y="439737"/>
                </a:lnTo>
                <a:cubicBezTo>
                  <a:pt x="7224714" y="367771"/>
                  <a:pt x="7128511" y="348192"/>
                  <a:pt x="6934200" y="347663"/>
                </a:cubicBezTo>
                <a:lnTo>
                  <a:pt x="0" y="342900"/>
                </a:lnTo>
                <a:lnTo>
                  <a:pt x="0"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1" rIns="91431" bIns="45711" rtlCol="0" anchor="ctr"/>
          <a:lstStyle/>
          <a:p>
            <a:pPr algn="ctr" defTabSz="914400"/>
            <a:endParaRPr lang="en-US">
              <a:solidFill>
                <a:prstClr val="white"/>
              </a:solidFill>
            </a:endParaRPr>
          </a:p>
        </p:txBody>
      </p:sp>
      <p:sp>
        <p:nvSpPr>
          <p:cNvPr id="29" name="Isosceles Triangle 28"/>
          <p:cNvSpPr/>
          <p:nvPr>
            <p:custDataLst>
              <p:tags r:id="rId9"/>
            </p:custDataLst>
          </p:nvPr>
        </p:nvSpPr>
        <p:spPr>
          <a:xfrm rot="5400000">
            <a:off x="-28574" y="2431256"/>
            <a:ext cx="1657350" cy="1600200"/>
          </a:xfrm>
          <a:prstGeom prst="triangle">
            <a:avLst/>
          </a:prstGeom>
          <a:solidFill>
            <a:srgbClr val="6DAEE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1" rIns="91431" bIns="45711" rtlCol="0" anchor="ctr"/>
          <a:lstStyle/>
          <a:p>
            <a:pPr algn="ctr" defTabSz="914400"/>
            <a:endParaRPr lang="en-US">
              <a:solidFill>
                <a:prstClr val="white"/>
              </a:solidFill>
            </a:endParaRPr>
          </a:p>
        </p:txBody>
      </p:sp>
      <p:sp>
        <p:nvSpPr>
          <p:cNvPr id="30" name="Isosceles Triangle 29"/>
          <p:cNvSpPr/>
          <p:nvPr>
            <p:custDataLst>
              <p:tags r:id="rId10"/>
            </p:custDataLst>
          </p:nvPr>
        </p:nvSpPr>
        <p:spPr>
          <a:xfrm>
            <a:off x="1" y="3290887"/>
            <a:ext cx="1600200" cy="857250"/>
          </a:xfrm>
          <a:prstGeom prst="triangle">
            <a:avLst>
              <a:gd name="adj" fmla="val 100000"/>
            </a:avLst>
          </a:prstGeom>
          <a:solidFill>
            <a:srgbClr val="EAF3FE">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1" rIns="91431" bIns="45711" rtlCol="0" anchor="ctr"/>
          <a:lstStyle/>
          <a:p>
            <a:pPr algn="ctr" defTabSz="914400"/>
            <a:endParaRPr lang="en-US">
              <a:solidFill>
                <a:prstClr val="white"/>
              </a:solidFill>
            </a:endParaRPr>
          </a:p>
        </p:txBody>
      </p:sp>
      <p:sp>
        <p:nvSpPr>
          <p:cNvPr id="31" name="Isosceles Triangle 30"/>
          <p:cNvSpPr/>
          <p:nvPr>
            <p:custDataLst>
              <p:tags r:id="rId11"/>
            </p:custDataLst>
          </p:nvPr>
        </p:nvSpPr>
        <p:spPr>
          <a:xfrm rot="10800000">
            <a:off x="1" y="4210050"/>
            <a:ext cx="1600200" cy="857250"/>
          </a:xfrm>
          <a:prstGeom prst="triangle">
            <a:avLst>
              <a:gd name="adj" fmla="val 100000"/>
            </a:avLst>
          </a:prstGeom>
          <a:solidFill>
            <a:srgbClr val="AED2EE">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1" rIns="91431" bIns="45711" rtlCol="0" anchor="ctr"/>
          <a:lstStyle/>
          <a:p>
            <a:pPr algn="ctr" defTabSz="914400"/>
            <a:endParaRPr lang="en-US">
              <a:solidFill>
                <a:prstClr val="white"/>
              </a:solidFill>
            </a:endParaRPr>
          </a:p>
        </p:txBody>
      </p:sp>
      <p:sp>
        <p:nvSpPr>
          <p:cNvPr id="32" name="Isosceles Triangle 31"/>
          <p:cNvSpPr/>
          <p:nvPr>
            <p:custDataLst>
              <p:tags r:id="rId12"/>
            </p:custDataLst>
          </p:nvPr>
        </p:nvSpPr>
        <p:spPr>
          <a:xfrm>
            <a:off x="0" y="4210050"/>
            <a:ext cx="3505200" cy="933450"/>
          </a:xfrm>
          <a:prstGeom prst="triangle">
            <a:avLst/>
          </a:prstGeom>
          <a:solidFill>
            <a:srgbClr val="EAF3F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1" rIns="91431" bIns="45711" rtlCol="0" anchor="ctr"/>
          <a:lstStyle/>
          <a:p>
            <a:pPr algn="ctr" defTabSz="914400"/>
            <a:endParaRPr lang="en-US">
              <a:solidFill>
                <a:prstClr val="white"/>
              </a:solidFill>
            </a:endParaRPr>
          </a:p>
        </p:txBody>
      </p:sp>
      <p:pic>
        <p:nvPicPr>
          <p:cNvPr id="16" name="Picture 2" descr="C:\Documents and Settings\PC\Desktop\logo\aws_logo_web_300px.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38587" y="74295"/>
            <a:ext cx="1291586" cy="4036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custDataLst>
              <p:tags r:id="rId13"/>
            </p:custDataLst>
          </p:nvPr>
        </p:nvSpPr>
        <p:spPr>
          <a:xfrm>
            <a:off x="457200" y="205978"/>
            <a:ext cx="8229600" cy="857250"/>
          </a:xfrm>
          <a:prstGeom prst="rect">
            <a:avLst/>
          </a:prstGeom>
        </p:spPr>
        <p:txBody>
          <a:bodyPr vert="horz" lIns="91431" tIns="45711" rIns="91431" bIns="45711" rtlCol="0" anchor="ctr">
            <a:normAutofit/>
          </a:bodyPr>
          <a:lstStyle/>
          <a:p>
            <a:r>
              <a:rPr lang="en-US" dirty="0" smtClean="0"/>
              <a:t>Click to edit Master title style</a:t>
            </a:r>
            <a:endParaRPr lang="en-US" dirty="0"/>
          </a:p>
        </p:txBody>
      </p:sp>
      <p:sp>
        <p:nvSpPr>
          <p:cNvPr id="17" name="Rectangle 16"/>
          <p:cNvSpPr/>
          <p:nvPr/>
        </p:nvSpPr>
        <p:spPr>
          <a:xfrm>
            <a:off x="133116" y="747408"/>
            <a:ext cx="8877773" cy="4275071"/>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91431" tIns="45711" rIns="91431" bIns="45711" rtlCol="0" anchor="ctr"/>
          <a:lstStyle/>
          <a:p>
            <a:pPr algn="ctr" defTabSz="914400"/>
            <a:endParaRPr lang="en-US">
              <a:solidFill>
                <a:prstClr val="black"/>
              </a:solidFill>
            </a:endParaRPr>
          </a:p>
        </p:txBody>
      </p:sp>
      <p:sp>
        <p:nvSpPr>
          <p:cNvPr id="4" name="Rectangle 3"/>
          <p:cNvSpPr/>
          <p:nvPr/>
        </p:nvSpPr>
        <p:spPr>
          <a:xfrm>
            <a:off x="3496" y="5029207"/>
            <a:ext cx="9140504" cy="200037"/>
          </a:xfrm>
          <a:prstGeom prst="rect">
            <a:avLst/>
          </a:prstGeom>
        </p:spPr>
        <p:txBody>
          <a:bodyPr wrap="square" lIns="91431" tIns="45711" rIns="91431" bIns="45711">
            <a:spAutoFit/>
          </a:bodyPr>
          <a:lstStyle/>
          <a:p>
            <a:pPr algn="ctr" defTabSz="914400"/>
            <a:r>
              <a:rPr lang="en-US" sz="700" dirty="0" smtClean="0">
                <a:solidFill>
                  <a:prstClr val="black"/>
                </a:solidFill>
              </a:rPr>
              <a:t>© 2015 Amazon Web Services LLC and its affiliates. All rights reserved.</a:t>
            </a:r>
            <a:endParaRPr lang="en-US" sz="700" dirty="0">
              <a:solidFill>
                <a:prstClr val="black"/>
              </a:solidFill>
            </a:endParaRPr>
          </a:p>
        </p:txBody>
      </p:sp>
    </p:spTree>
    <p:extLst>
      <p:ext uri="{BB962C8B-B14F-4D97-AF65-F5344CB8AC3E}">
        <p14:creationId xmlns:p14="http://schemas.microsoft.com/office/powerpoint/2010/main" val="62132266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Lst>
  <p:timing>
    <p:tnLst>
      <p:par>
        <p:cTn id="1" dur="indefinite" restart="never" nodeType="tmRoot"/>
      </p:par>
    </p:tnLst>
  </p:timing>
  <p:txStyles>
    <p:titleStyle>
      <a:lvl1pPr algn="ctr" defTabSz="914288" rtl="0" eaLnBrk="1" latinLnBrk="0" hangingPunct="1">
        <a:spcBef>
          <a:spcPct val="0"/>
        </a:spcBef>
        <a:buNone/>
        <a:defRPr sz="4400" kern="1200">
          <a:solidFill>
            <a:schemeClr val="tx1"/>
          </a:solidFill>
          <a:latin typeface="+mj-lt"/>
          <a:ea typeface="+mj-ea"/>
          <a:cs typeface="+mj-cs"/>
        </a:defRPr>
      </a:lvl1pPr>
    </p:titleStyle>
    <p:bodyStyle>
      <a:lvl1pPr marL="342856" indent="-342856" algn="l" defTabSz="91428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60" indent="-285714" algn="l" defTabSz="91428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60" indent="-228573" algn="l" defTabSz="91428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02" indent="-228573" algn="l" defTabSz="91428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48" indent="-228573" algn="l" defTabSz="91428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94" indent="-228573" algn="l" defTabSz="9142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7" indent="-228573" algn="l" defTabSz="9142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9" indent="-228573" algn="l" defTabSz="9142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3" indent="-228573" algn="l" defTabSz="9142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6"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1" algn="l" defTabSz="914288" rtl="0" eaLnBrk="1" latinLnBrk="0" hangingPunct="1">
        <a:defRPr sz="1800" kern="1200">
          <a:solidFill>
            <a:schemeClr val="tx1"/>
          </a:solidFill>
          <a:latin typeface="+mn-lt"/>
          <a:ea typeface="+mn-ea"/>
          <a:cs typeface="+mn-cs"/>
        </a:defRPr>
      </a:lvl4pPr>
      <a:lvl5pPr marL="1828575" algn="l" defTabSz="914288" rtl="0" eaLnBrk="1" latinLnBrk="0" hangingPunct="1">
        <a:defRPr sz="1800" kern="1200">
          <a:solidFill>
            <a:schemeClr val="tx1"/>
          </a:solidFill>
          <a:latin typeface="+mn-lt"/>
          <a:ea typeface="+mn-ea"/>
          <a:cs typeface="+mn-cs"/>
        </a:defRPr>
      </a:lvl5pPr>
      <a:lvl6pPr marL="2285721" algn="l" defTabSz="914288" rtl="0" eaLnBrk="1" latinLnBrk="0" hangingPunct="1">
        <a:defRPr sz="1800" kern="1200">
          <a:solidFill>
            <a:schemeClr val="tx1"/>
          </a:solidFill>
          <a:latin typeface="+mn-lt"/>
          <a:ea typeface="+mn-ea"/>
          <a:cs typeface="+mn-cs"/>
        </a:defRPr>
      </a:lvl6pPr>
      <a:lvl7pPr marL="2742866" algn="l" defTabSz="914288" rtl="0" eaLnBrk="1" latinLnBrk="0" hangingPunct="1">
        <a:defRPr sz="1800" kern="1200">
          <a:solidFill>
            <a:schemeClr val="tx1"/>
          </a:solidFill>
          <a:latin typeface="+mn-lt"/>
          <a:ea typeface="+mn-ea"/>
          <a:cs typeface="+mn-cs"/>
        </a:defRPr>
      </a:lvl7pPr>
      <a:lvl8pPr marL="3200007" algn="l" defTabSz="914288" rtl="0" eaLnBrk="1" latinLnBrk="0" hangingPunct="1">
        <a:defRPr sz="1800" kern="1200">
          <a:solidFill>
            <a:schemeClr val="tx1"/>
          </a:solidFill>
          <a:latin typeface="+mn-lt"/>
          <a:ea typeface="+mn-ea"/>
          <a:cs typeface="+mn-cs"/>
        </a:defRPr>
      </a:lvl8pPr>
      <a:lvl9pPr marL="3657151" algn="l" defTabSz="9142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1" Type="http://schemas.openxmlformats.org/officeDocument/2006/relationships/image" Target="../media/image66.png"/><Relationship Id="rId12" Type="http://schemas.openxmlformats.org/officeDocument/2006/relationships/image" Target="../media/image56.png"/><Relationship Id="rId13" Type="http://schemas.openxmlformats.org/officeDocument/2006/relationships/image" Target="../media/image58.png"/><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61.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62.png"/><Relationship Id="rId7" Type="http://schemas.openxmlformats.org/officeDocument/2006/relationships/image" Target="../media/image63.emf"/><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53.emf"/></Relationships>
</file>

<file path=ppt/slides/_rels/slide13.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62.png"/><Relationship Id="rId6" Type="http://schemas.openxmlformats.org/officeDocument/2006/relationships/image" Target="../media/image63.emf"/><Relationship Id="rId1" Type="http://schemas.openxmlformats.org/officeDocument/2006/relationships/slideLayout" Target="../slideLayouts/slideLayout27.xml"/><Relationship Id="rId2" Type="http://schemas.openxmlformats.org/officeDocument/2006/relationships/image" Target="../media/image61.emf"/></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4" Type="http://schemas.microsoft.com/office/2007/relationships/hdphoto" Target="../media/hdphoto1.wdp"/><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62.png"/><Relationship Id="rId5" Type="http://schemas.openxmlformats.org/officeDocument/2006/relationships/image" Target="../media/image63.emf"/><Relationship Id="rId6" Type="http://schemas.openxmlformats.org/officeDocument/2006/relationships/image" Target="../media/image61.emf"/><Relationship Id="rId7" Type="http://schemas.openxmlformats.org/officeDocument/2006/relationships/image" Target="../media/image47.emf"/><Relationship Id="rId8" Type="http://schemas.openxmlformats.org/officeDocument/2006/relationships/image" Target="../media/image48.emf"/><Relationship Id="rId1" Type="http://schemas.openxmlformats.org/officeDocument/2006/relationships/slideLayout" Target="../slideLayouts/slideLayout27.xml"/><Relationship Id="rId2"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microsoft.com/office/2007/relationships/hdphoto" Target="../media/hdphoto2.wdp"/><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74.jpeg"/><Relationship Id="rId5" Type="http://schemas.openxmlformats.org/officeDocument/2006/relationships/image" Target="../media/image75.png"/><Relationship Id="rId6" Type="http://schemas.microsoft.com/office/2007/relationships/hdphoto" Target="../media/hdphoto3.wdp"/><Relationship Id="rId7" Type="http://schemas.openxmlformats.org/officeDocument/2006/relationships/image" Target="../media/image76.jpeg"/><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64.png"/><Relationship Id="rId3"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65.png"/><Relationship Id="rId7" Type="http://schemas.openxmlformats.org/officeDocument/2006/relationships/image" Target="../media/image64.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5.png"/><Relationship Id="rId1" Type="http://schemas.openxmlformats.org/officeDocument/2006/relationships/slideLayout" Target="../slideLayouts/slideLayout18.xml"/><Relationship Id="rId2" Type="http://schemas.openxmlformats.org/officeDocument/2006/relationships/image" Target="../media/image61.emf"/></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6.png"/><Relationship Id="rId1" Type="http://schemas.openxmlformats.org/officeDocument/2006/relationships/slideLayout" Target="../slideLayouts/slideLayout27.xml"/><Relationship Id="rId2" Type="http://schemas.openxmlformats.org/officeDocument/2006/relationships/image" Target="../media/image5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66.png"/><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9.png"/><Relationship Id="rId3" Type="http://schemas.openxmlformats.org/officeDocument/2006/relationships/image" Target="../media/image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1.jpeg"/><Relationship Id="rId3" Type="http://schemas.openxmlformats.org/officeDocument/2006/relationships/image" Target="../media/image82.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microsoft.com/office/2007/relationships/hdphoto" Target="../media/hdphoto4.wdp"/><Relationship Id="rId8" Type="http://schemas.openxmlformats.org/officeDocument/2006/relationships/image" Target="../media/image86.png"/><Relationship Id="rId1" Type="http://schemas.microsoft.com/office/2007/relationships/media" Target="../media/media1.mp4"/><Relationship Id="rId2" Type="http://schemas.openxmlformats.org/officeDocument/2006/relationships/video" Target="../media/media1.mp4"/></Relationships>
</file>

<file path=ppt/slides/_rels/slide34.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65.png"/><Relationship Id="rId13" Type="http://schemas.openxmlformats.org/officeDocument/2006/relationships/slide" Target="slide6.xml"/><Relationship Id="rId14" Type="http://schemas.openxmlformats.org/officeDocument/2006/relationships/image" Target="../media/image95.png"/><Relationship Id="rId1" Type="http://schemas.openxmlformats.org/officeDocument/2006/relationships/slideLayout" Target="../slideLayouts/slideLayout27.xml"/><Relationship Id="rId2" Type="http://schemas.openxmlformats.org/officeDocument/2006/relationships/image" Target="../media/image87.jpeg"/><Relationship Id="rId3" Type="http://schemas.openxmlformats.org/officeDocument/2006/relationships/image" Target="../media/image88.jpe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64.png"/><Relationship Id="rId7" Type="http://schemas.openxmlformats.org/officeDocument/2006/relationships/image" Target="../media/image61.emf"/><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96.png"/><Relationship Id="rId3" Type="http://schemas.microsoft.com/office/2007/relationships/hdphoto" Target="../media/hdphoto5.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jpg"/><Relationship Id="rId4" Type="http://schemas.openxmlformats.org/officeDocument/2006/relationships/image" Target="../media/image101.jpg"/><Relationship Id="rId1" Type="http://schemas.openxmlformats.org/officeDocument/2006/relationships/slideLayout" Target="../slideLayouts/slideLayout18.xml"/><Relationship Id="rId2" Type="http://schemas.openxmlformats.org/officeDocument/2006/relationships/image" Target="../media/image9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02.png"/><Relationship Id="rId3" Type="http://schemas.openxmlformats.org/officeDocument/2006/relationships/image" Target="../media/image101.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aws.amazon.com/resources/analyst-reports/" TargetMode="External"/><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03.png"/><Relationship Id="rId3" Type="http://schemas.openxmlformats.org/officeDocument/2006/relationships/image" Target="../media/image10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05.png"/><Relationship Id="rId3" Type="http://schemas.openxmlformats.org/officeDocument/2006/relationships/image" Target="../media/image104.png"/></Relationships>
</file>

<file path=ppt/slides/_rels/slide42.xml.rels><?xml version="1.0" encoding="UTF-8" standalone="yes"?>
<Relationships xmlns="http://schemas.openxmlformats.org/package/2006/relationships"><Relationship Id="rId9" Type="http://schemas.openxmlformats.org/officeDocument/2006/relationships/image" Target="../media/image110.png"/><Relationship Id="rId20" Type="http://schemas.openxmlformats.org/officeDocument/2006/relationships/image" Target="../media/image117.png"/><Relationship Id="rId21" Type="http://schemas.openxmlformats.org/officeDocument/2006/relationships/image" Target="../media/image118.png"/><Relationship Id="rId10" Type="http://schemas.openxmlformats.org/officeDocument/2006/relationships/image" Target="../media/image111.png"/><Relationship Id="rId11" Type="http://schemas.openxmlformats.org/officeDocument/2006/relationships/image" Target="../media/image53.emf"/><Relationship Id="rId12" Type="http://schemas.openxmlformats.org/officeDocument/2006/relationships/image" Target="../media/image112.png"/><Relationship Id="rId13" Type="http://schemas.openxmlformats.org/officeDocument/2006/relationships/image" Target="../media/image48.emf"/><Relationship Id="rId14" Type="http://schemas.openxmlformats.org/officeDocument/2006/relationships/image" Target="../media/image55.emf"/><Relationship Id="rId15" Type="http://schemas.openxmlformats.org/officeDocument/2006/relationships/image" Target="../media/image65.png"/><Relationship Id="rId16" Type="http://schemas.openxmlformats.org/officeDocument/2006/relationships/image" Target="../media/image113.png"/><Relationship Id="rId17" Type="http://schemas.openxmlformats.org/officeDocument/2006/relationships/image" Target="../media/image114.png"/><Relationship Id="rId18" Type="http://schemas.openxmlformats.org/officeDocument/2006/relationships/image" Target="../media/image115.png"/><Relationship Id="rId19" Type="http://schemas.openxmlformats.org/officeDocument/2006/relationships/image" Target="../media/image116.png"/><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91.png"/><Relationship Id="rId4" Type="http://schemas.openxmlformats.org/officeDocument/2006/relationships/image" Target="../media/image106.jpe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emf"/><Relationship Id="rId8"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9.png"/></Relationships>
</file>

<file path=ppt/slides/_rels/slide44.xml.rels><?xml version="1.0" encoding="UTF-8" standalone="yes"?>
<Relationships xmlns="http://schemas.openxmlformats.org/package/2006/relationships"><Relationship Id="rId9" Type="http://schemas.microsoft.com/office/2007/relationships/hdphoto" Target="../media/hdphoto1.wdp"/><Relationship Id="rId20" Type="http://schemas.openxmlformats.org/officeDocument/2006/relationships/image" Target="../media/image131.png"/><Relationship Id="rId21" Type="http://schemas.openxmlformats.org/officeDocument/2006/relationships/image" Target="../media/image132.png"/><Relationship Id="rId22" Type="http://schemas.openxmlformats.org/officeDocument/2006/relationships/image" Target="../media/image133.png"/><Relationship Id="rId23" Type="http://schemas.openxmlformats.org/officeDocument/2006/relationships/image" Target="../media/image134.png"/><Relationship Id="rId10" Type="http://schemas.openxmlformats.org/officeDocument/2006/relationships/image" Target="../media/image121.png"/><Relationship Id="rId11" Type="http://schemas.openxmlformats.org/officeDocument/2006/relationships/image" Target="../media/image122.jpeg"/><Relationship Id="rId12" Type="http://schemas.openxmlformats.org/officeDocument/2006/relationships/image" Target="../media/image123.png"/><Relationship Id="rId13" Type="http://schemas.openxmlformats.org/officeDocument/2006/relationships/image" Target="../media/image124.png"/><Relationship Id="rId14" Type="http://schemas.openxmlformats.org/officeDocument/2006/relationships/image" Target="../media/image125.png"/><Relationship Id="rId15" Type="http://schemas.openxmlformats.org/officeDocument/2006/relationships/image" Target="../media/image126.png"/><Relationship Id="rId16" Type="http://schemas.openxmlformats.org/officeDocument/2006/relationships/image" Target="../media/image127.png"/><Relationship Id="rId17" Type="http://schemas.openxmlformats.org/officeDocument/2006/relationships/image" Target="../media/image128.png"/><Relationship Id="rId18" Type="http://schemas.openxmlformats.org/officeDocument/2006/relationships/image" Target="../media/image129.png"/><Relationship Id="rId19" Type="http://schemas.openxmlformats.org/officeDocument/2006/relationships/image" Target="../media/image130.jpeg"/><Relationship Id="rId1" Type="http://schemas.openxmlformats.org/officeDocument/2006/relationships/slideLayout" Target="../slideLayouts/slideLayout27.xml"/><Relationship Id="rId2" Type="http://schemas.openxmlformats.org/officeDocument/2006/relationships/image" Target="../media/image47.emf"/><Relationship Id="rId3" Type="http://schemas.openxmlformats.org/officeDocument/2006/relationships/image" Target="../media/image61.emf"/><Relationship Id="rId4" Type="http://schemas.openxmlformats.org/officeDocument/2006/relationships/image" Target="../media/image120.png"/><Relationship Id="rId5" Type="http://schemas.openxmlformats.org/officeDocument/2006/relationships/image" Target="../media/image66.png"/><Relationship Id="rId6" Type="http://schemas.openxmlformats.org/officeDocument/2006/relationships/image" Target="../media/image52.png"/><Relationship Id="rId7" Type="http://schemas.openxmlformats.org/officeDocument/2006/relationships/image" Target="../media/image48.emf"/><Relationship Id="rId8"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1" Type="http://schemas.openxmlformats.org/officeDocument/2006/relationships/image" Target="../media/image127.png"/><Relationship Id="rId12" Type="http://schemas.openxmlformats.org/officeDocument/2006/relationships/image" Target="../media/image143.png"/><Relationship Id="rId13" Type="http://schemas.openxmlformats.org/officeDocument/2006/relationships/image" Target="../media/image126.png"/><Relationship Id="rId14" Type="http://schemas.openxmlformats.org/officeDocument/2006/relationships/image" Target="../media/image144.png"/><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28.png"/><Relationship Id="rId6" Type="http://schemas.openxmlformats.org/officeDocument/2006/relationships/image" Target="../media/image142.png"/><Relationship Id="rId7" Type="http://schemas.openxmlformats.org/officeDocument/2006/relationships/image" Target="../media/image131.png"/><Relationship Id="rId8" Type="http://schemas.openxmlformats.org/officeDocument/2006/relationships/image" Target="../media/image133.png"/><Relationship Id="rId9" Type="http://schemas.openxmlformats.org/officeDocument/2006/relationships/image" Target="../media/image134.png"/><Relationship Id="rId10" Type="http://schemas.openxmlformats.org/officeDocument/2006/relationships/image" Target="../media/image132.png"/></Relationships>
</file>

<file path=ppt/slides/_rels/slide48.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20" Type="http://schemas.openxmlformats.org/officeDocument/2006/relationships/image" Target="../media/image158.jpeg"/><Relationship Id="rId21" Type="http://schemas.openxmlformats.org/officeDocument/2006/relationships/hyperlink" Target="https://aws.amazon.com/marketplace/pp/B00FX856LW/ref=srh_res_product_title?ie=UTF8&amp;sr=0-31&amp;qid=1426785641258" TargetMode="External"/><Relationship Id="rId22" Type="http://schemas.openxmlformats.org/officeDocument/2006/relationships/image" Target="../media/image159.jpeg"/><Relationship Id="rId23" Type="http://schemas.openxmlformats.org/officeDocument/2006/relationships/hyperlink" Target="https://aws.amazon.com/marketplace/pp/B009KA3CRY/ref=brs_res_product_title?ie=UTF8&amp;sr=0-4&amp;qid=1426785058062" TargetMode="External"/><Relationship Id="rId24" Type="http://schemas.openxmlformats.org/officeDocument/2006/relationships/image" Target="../media/image160.jpeg"/><Relationship Id="rId25" Type="http://schemas.openxmlformats.org/officeDocument/2006/relationships/hyperlink" Target="https://aws.amazon.com/marketplace/pp/B00JK3HIWQ/ref=brs_res_product_title?ie=UTF8&amp;sr=0-5&amp;qid=1426785058062" TargetMode="External"/><Relationship Id="rId26" Type="http://schemas.openxmlformats.org/officeDocument/2006/relationships/image" Target="../media/image161.jpeg"/><Relationship Id="rId27" Type="http://schemas.openxmlformats.org/officeDocument/2006/relationships/image" Target="../media/image162.png"/><Relationship Id="rId28" Type="http://schemas.openxmlformats.org/officeDocument/2006/relationships/hyperlink" Target="https://aws.amazon.com/marketplace/pp/B00JK1ZEK6/ref=srh_res_product_title?ie=UTF8&amp;sr=0-25&amp;qid=1426789092393" TargetMode="External"/><Relationship Id="rId29" Type="http://schemas.openxmlformats.org/officeDocument/2006/relationships/image" Target="../media/image163.jpeg"/><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149.png"/><Relationship Id="rId4" Type="http://schemas.microsoft.com/office/2007/relationships/hdphoto" Target="../media/hdphoto6.wdp"/><Relationship Id="rId5" Type="http://schemas.openxmlformats.org/officeDocument/2006/relationships/image" Target="../media/image150.png"/><Relationship Id="rId30" Type="http://schemas.openxmlformats.org/officeDocument/2006/relationships/hyperlink" Target="https://aws.amazon.com/marketplace/pp/B00J8MMFAY/ref=srh_res_product_title?ie=UTF8&amp;sr=0-88&amp;qid=1426789605640" TargetMode="External"/><Relationship Id="rId31" Type="http://schemas.openxmlformats.org/officeDocument/2006/relationships/image" Target="../media/image164.jpeg"/><Relationship Id="rId32" Type="http://schemas.openxmlformats.org/officeDocument/2006/relationships/image" Target="../media/image165.jpeg"/><Relationship Id="rId9" Type="http://schemas.openxmlformats.org/officeDocument/2006/relationships/image" Target="../media/image152.jpeg"/><Relationship Id="rId6" Type="http://schemas.openxmlformats.org/officeDocument/2006/relationships/hyperlink" Target="https://aws.amazon.com/marketplace/pp/B00SNTAV54/ref=srh_res_product_title?ie=UTF8&amp;sr=0-14&amp;qid=1426785178919" TargetMode="External"/><Relationship Id="rId7" Type="http://schemas.openxmlformats.org/officeDocument/2006/relationships/image" Target="../media/image151.jpeg"/><Relationship Id="rId8" Type="http://schemas.openxmlformats.org/officeDocument/2006/relationships/hyperlink" Target="https://aws.amazon.com/marketplace/pp/B00ECGJYGE/ref=srh_res_product_title?ie=UTF8&amp;sr=0-32&amp;qid=1426785804077" TargetMode="External"/><Relationship Id="rId33" Type="http://schemas.openxmlformats.org/officeDocument/2006/relationships/hyperlink" Target="https://aws.amazon.com/marketplace/pp/B00PB74KYY/ref=srh_res_product_title?ie=UTF8&amp;sr=0-18&amp;qid=1426785178919" TargetMode="External"/><Relationship Id="rId34" Type="http://schemas.openxmlformats.org/officeDocument/2006/relationships/image" Target="../media/image166.jpeg"/><Relationship Id="rId35" Type="http://schemas.openxmlformats.org/officeDocument/2006/relationships/image" Target="../media/image167.jpeg"/><Relationship Id="rId36" Type="http://schemas.openxmlformats.org/officeDocument/2006/relationships/hyperlink" Target="https://aws.amazon.com/marketplace/pp/B00P8PSZ1I/ref=srh_res_product_title?ie=UTF8&amp;sr=0-2&amp;qid=1426813217095" TargetMode="External"/><Relationship Id="rId10" Type="http://schemas.openxmlformats.org/officeDocument/2006/relationships/hyperlink" Target="https://aws.amazon.com/marketplace/pp/B00G9I3P4A/ref=srh_res_product_title?ie=UTF8&amp;sr=0-127&amp;qid=1426787838939" TargetMode="External"/><Relationship Id="rId11" Type="http://schemas.openxmlformats.org/officeDocument/2006/relationships/image" Target="../media/image153.jpeg"/><Relationship Id="rId12" Type="http://schemas.openxmlformats.org/officeDocument/2006/relationships/hyperlink" Target="https://aws.amazon.com/marketplace/pp/B00G0BNI5M/ref=srh_res_product_title?ie=UTF8&amp;sr=0-144&amp;qid=1426788210784" TargetMode="External"/><Relationship Id="rId13" Type="http://schemas.openxmlformats.org/officeDocument/2006/relationships/image" Target="../media/image154.jpeg"/><Relationship Id="rId14" Type="http://schemas.openxmlformats.org/officeDocument/2006/relationships/hyperlink" Target="https://aws.amazon.com/marketplace/pp/B00SK3VN1E/ref=srh_res_product_title?ie=UTF8&amp;sr=0-16&amp;qid=1426785178919" TargetMode="External"/><Relationship Id="rId15" Type="http://schemas.openxmlformats.org/officeDocument/2006/relationships/image" Target="../media/image155.jpeg"/><Relationship Id="rId16" Type="http://schemas.openxmlformats.org/officeDocument/2006/relationships/image" Target="../media/image156.png"/><Relationship Id="rId17" Type="http://schemas.openxmlformats.org/officeDocument/2006/relationships/hyperlink" Target="https://aws.amazon.com/marketplace/pp/B00G9BYV5E/ref=srh_res_product_title?ie=UTF8&amp;sr=0-13&amp;qid=1426785178919" TargetMode="External"/><Relationship Id="rId18" Type="http://schemas.openxmlformats.org/officeDocument/2006/relationships/image" Target="../media/image157.jpeg"/><Relationship Id="rId19" Type="http://schemas.openxmlformats.org/officeDocument/2006/relationships/hyperlink" Target="https://aws.amazon.com/marketplace/pp/B00NLPJ71Y/ref=srh_res_product_image?ie=UTF8&amp;sr=0-101&amp;qid=1426787159064" TargetMode="External"/><Relationship Id="rId37" Type="http://schemas.openxmlformats.org/officeDocument/2006/relationships/image" Target="../media/image16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1" Type="http://schemas.openxmlformats.org/officeDocument/2006/relationships/image" Target="../media/image55.emf"/><Relationship Id="rId12" Type="http://schemas.openxmlformats.org/officeDocument/2006/relationships/image" Target="../media/image176.png"/><Relationship Id="rId13" Type="http://schemas.openxmlformats.org/officeDocument/2006/relationships/image" Target="../media/image177.png"/><Relationship Id="rId14" Type="http://schemas.openxmlformats.org/officeDocument/2006/relationships/image" Target="../media/image178.png"/><Relationship Id="rId15" Type="http://schemas.openxmlformats.org/officeDocument/2006/relationships/image" Target="../media/image179.png"/><Relationship Id="rId16" Type="http://schemas.openxmlformats.org/officeDocument/2006/relationships/image" Target="../media/image180.png"/><Relationship Id="rId1" Type="http://schemas.openxmlformats.org/officeDocument/2006/relationships/slideLayout" Target="../slideLayouts/slideLayout28.xml"/><Relationship Id="rId2" Type="http://schemas.openxmlformats.org/officeDocument/2006/relationships/image" Target="../media/image169.png"/><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72.jpeg"/><Relationship Id="rId6" Type="http://schemas.openxmlformats.org/officeDocument/2006/relationships/image" Target="../media/image173.jpeg"/><Relationship Id="rId7" Type="http://schemas.openxmlformats.org/officeDocument/2006/relationships/image" Target="../media/image174.png"/><Relationship Id="rId8" Type="http://schemas.openxmlformats.org/officeDocument/2006/relationships/image" Target="../media/image175.png"/><Relationship Id="rId9" Type="http://schemas.openxmlformats.org/officeDocument/2006/relationships/image" Target="../media/image48.emf"/><Relationship Id="rId10" Type="http://schemas.openxmlformats.org/officeDocument/2006/relationships/image" Target="../media/image5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81.png"/><Relationship Id="rId4" Type="http://schemas.openxmlformats.org/officeDocument/2006/relationships/image" Target="../media/image49.png"/><Relationship Id="rId5" Type="http://schemas.openxmlformats.org/officeDocument/2006/relationships/image" Target="../media/image180.png"/><Relationship Id="rId6" Type="http://schemas.openxmlformats.org/officeDocument/2006/relationships/image" Target="../media/image179.png"/><Relationship Id="rId7" Type="http://schemas.openxmlformats.org/officeDocument/2006/relationships/image" Target="../media/image182.png"/><Relationship Id="rId8" Type="http://schemas.openxmlformats.org/officeDocument/2006/relationships/image" Target="../media/image183.png"/><Relationship Id="rId9" Type="http://schemas.openxmlformats.org/officeDocument/2006/relationships/image" Target="../media/image177.png"/><Relationship Id="rId10" Type="http://schemas.openxmlformats.org/officeDocument/2006/relationships/image" Target="../media/image184.png"/><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8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87.png"/><Relationship Id="rId3" Type="http://schemas.openxmlformats.org/officeDocument/2006/relationships/image" Target="../media/image1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1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1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hyperlink" Target="https://aws-preview.aka.amazon.com/blackfoot/quicksight/pricing/#standard_edition" TargetMode="External"/><Relationship Id="rId4" Type="http://schemas.openxmlformats.org/officeDocument/2006/relationships/hyperlink" Target="https://aws-preview.aka.amazon.com/blackfoot/quicksight/pricing/enterprise_edition" TargetMode="External"/><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65.xml.rels><?xml version="1.0" encoding="UTF-8" standalone="yes"?>
<Relationships xmlns="http://schemas.openxmlformats.org/package/2006/relationships"><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9" Type="http://schemas.openxmlformats.org/officeDocument/2006/relationships/image" Target="../media/image27.jpeg"/><Relationship Id="rId20" Type="http://schemas.openxmlformats.org/officeDocument/2006/relationships/image" Target="../media/image38.png"/><Relationship Id="rId21" Type="http://schemas.openxmlformats.org/officeDocument/2006/relationships/image" Target="../media/image39.png"/><Relationship Id="rId22" Type="http://schemas.openxmlformats.org/officeDocument/2006/relationships/image" Target="../media/image40.jpe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jpeg"/><Relationship Id="rId14" Type="http://schemas.openxmlformats.org/officeDocument/2006/relationships/image" Target="../media/image32.png"/><Relationship Id="rId15" Type="http://schemas.openxmlformats.org/officeDocument/2006/relationships/image" Target="../media/image33.png"/><Relationship Id="rId16" Type="http://schemas.openxmlformats.org/officeDocument/2006/relationships/image" Target="../media/image34.png"/><Relationship Id="rId17" Type="http://schemas.openxmlformats.org/officeDocument/2006/relationships/image" Target="../media/image35.png"/><Relationship Id="rId18" Type="http://schemas.openxmlformats.org/officeDocument/2006/relationships/image" Target="../media/image36.png"/><Relationship Id="rId19" Type="http://schemas.openxmlformats.org/officeDocument/2006/relationships/image" Target="../media/image37.png"/><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21.jpeg"/><Relationship Id="rId4" Type="http://schemas.openxmlformats.org/officeDocument/2006/relationships/image" Target="../media/image22.jp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jpeg"/></Relationships>
</file>

<file path=ppt/slides/_rels/slide8.xml.rels><?xml version="1.0" encoding="UTF-8" standalone="yes"?>
<Relationships xmlns="http://schemas.openxmlformats.org/package/2006/relationships"><Relationship Id="rId9" Type="http://schemas.openxmlformats.org/officeDocument/2006/relationships/image" Target="../media/image47.emf"/><Relationship Id="rId20" Type="http://schemas.openxmlformats.org/officeDocument/2006/relationships/image" Target="../media/image58.png"/><Relationship Id="rId10" Type="http://schemas.openxmlformats.org/officeDocument/2006/relationships/image" Target="../media/image48.emf"/><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emf"/><Relationship Id="rId16" Type="http://schemas.openxmlformats.org/officeDocument/2006/relationships/image" Target="../media/image54.emf"/><Relationship Id="rId17" Type="http://schemas.openxmlformats.org/officeDocument/2006/relationships/image" Target="../media/image55.emf"/><Relationship Id="rId18" Type="http://schemas.openxmlformats.org/officeDocument/2006/relationships/image" Target="../media/image56.png"/><Relationship Id="rId19" Type="http://schemas.openxmlformats.org/officeDocument/2006/relationships/image" Target="../media/image57.png"/><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emf"/><Relationship Id="rId8" Type="http://schemas.openxmlformats.org/officeDocument/2006/relationships/image" Target="../media/image4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agenda overview (</a:t>
            </a:r>
            <a:r>
              <a:rPr lang="en-US" sz="2800" dirty="0" err="1" smtClean="0"/>
              <a:t>wifi</a:t>
            </a:r>
            <a:r>
              <a:rPr lang="en-US" sz="2800" dirty="0" smtClean="0"/>
              <a:t>: Guest/Stick@@4999)</a:t>
            </a:r>
            <a:endParaRPr lang="en-US" sz="2800" dirty="0"/>
          </a:p>
        </p:txBody>
      </p:sp>
      <p:sp>
        <p:nvSpPr>
          <p:cNvPr id="3" name="Content Placeholder 2"/>
          <p:cNvSpPr>
            <a:spLocks noGrp="1"/>
          </p:cNvSpPr>
          <p:nvPr>
            <p:ph idx="1"/>
          </p:nvPr>
        </p:nvSpPr>
        <p:spPr>
          <a:xfrm>
            <a:off x="340593" y="885825"/>
            <a:ext cx="8622432" cy="4019550"/>
          </a:xfrm>
        </p:spPr>
        <p:txBody>
          <a:bodyPr>
            <a:normAutofit fontScale="70000" lnSpcReduction="20000"/>
          </a:bodyPr>
          <a:lstStyle/>
          <a:p>
            <a:pPr marL="0" indent="0">
              <a:spcBef>
                <a:spcPts val="600"/>
              </a:spcBef>
              <a:spcAft>
                <a:spcPts val="600"/>
              </a:spcAft>
              <a:buNone/>
            </a:pPr>
            <a:r>
              <a:rPr lang="en-US" dirty="0" smtClean="0">
                <a:solidFill>
                  <a:schemeClr val="bg1">
                    <a:lumMod val="50000"/>
                  </a:schemeClr>
                </a:solidFill>
              </a:rPr>
              <a:t>08:00 AM	Welcome</a:t>
            </a:r>
          </a:p>
          <a:p>
            <a:pPr marL="0" indent="0">
              <a:spcBef>
                <a:spcPts val="600"/>
              </a:spcBef>
              <a:spcAft>
                <a:spcPts val="600"/>
              </a:spcAft>
              <a:buNone/>
            </a:pPr>
            <a:r>
              <a:rPr lang="en-US" b="1" dirty="0" smtClean="0">
                <a:solidFill>
                  <a:schemeClr val="accent2"/>
                </a:solidFill>
              </a:rPr>
              <a:t>08:45 AM	Introduction to Big Data @ AWS</a:t>
            </a:r>
          </a:p>
          <a:p>
            <a:pPr marL="0" indent="0">
              <a:spcBef>
                <a:spcPts val="600"/>
              </a:spcBef>
              <a:spcAft>
                <a:spcPts val="600"/>
              </a:spcAft>
              <a:buNone/>
            </a:pPr>
            <a:r>
              <a:rPr lang="en-US" dirty="0" smtClean="0">
                <a:solidFill>
                  <a:schemeClr val="bg1">
                    <a:lumMod val="50000"/>
                  </a:schemeClr>
                </a:solidFill>
              </a:rPr>
              <a:t>10:00 AM	Break</a:t>
            </a:r>
          </a:p>
          <a:p>
            <a:pPr marL="0" indent="0">
              <a:spcBef>
                <a:spcPts val="600"/>
              </a:spcBef>
              <a:spcAft>
                <a:spcPts val="600"/>
              </a:spcAft>
              <a:buNone/>
            </a:pPr>
            <a:r>
              <a:rPr lang="en-US" b="1" dirty="0" smtClean="0">
                <a:solidFill>
                  <a:schemeClr val="accent2"/>
                </a:solidFill>
              </a:rPr>
              <a:t>10:15 AM	</a:t>
            </a:r>
            <a:r>
              <a:rPr lang="en-US" b="1" dirty="0" smtClean="0">
                <a:solidFill>
                  <a:schemeClr val="accent2"/>
                </a:solidFill>
                <a:latin typeface="Calibri" panose="020F0502020204030204" pitchFamily="34" charset="0"/>
              </a:rPr>
              <a:t>Data Collection and Storage</a:t>
            </a:r>
          </a:p>
          <a:p>
            <a:pPr marL="0" indent="0">
              <a:spcBef>
                <a:spcPts val="600"/>
              </a:spcBef>
              <a:spcAft>
                <a:spcPts val="600"/>
              </a:spcAft>
              <a:buNone/>
            </a:pPr>
            <a:r>
              <a:rPr lang="en-US" dirty="0" smtClean="0">
                <a:solidFill>
                  <a:schemeClr val="bg1">
                    <a:lumMod val="50000"/>
                  </a:schemeClr>
                </a:solidFill>
              </a:rPr>
              <a:t>11:30 </a:t>
            </a:r>
            <a:r>
              <a:rPr lang="en-US" dirty="0">
                <a:solidFill>
                  <a:schemeClr val="bg1">
                    <a:lumMod val="50000"/>
                  </a:schemeClr>
                </a:solidFill>
              </a:rPr>
              <a:t>AM	Break</a:t>
            </a:r>
          </a:p>
          <a:p>
            <a:pPr marL="0" indent="0">
              <a:spcBef>
                <a:spcPts val="600"/>
              </a:spcBef>
              <a:spcAft>
                <a:spcPts val="600"/>
              </a:spcAft>
              <a:buNone/>
            </a:pPr>
            <a:r>
              <a:rPr lang="en-US" b="1" dirty="0" smtClean="0">
                <a:solidFill>
                  <a:schemeClr val="accent2"/>
                </a:solidFill>
              </a:rPr>
              <a:t>11</a:t>
            </a:r>
            <a:r>
              <a:rPr lang="en-US" b="1" dirty="0" smtClean="0">
                <a:solidFill>
                  <a:schemeClr val="accent2"/>
                </a:solidFill>
                <a:latin typeface="Calibri" panose="020F0502020204030204" pitchFamily="34" charset="0"/>
              </a:rPr>
              <a:t>:45 AM	Real-time Event Processing</a:t>
            </a:r>
          </a:p>
          <a:p>
            <a:pPr marL="0" indent="0">
              <a:spcBef>
                <a:spcPts val="600"/>
              </a:spcBef>
              <a:spcAft>
                <a:spcPts val="600"/>
              </a:spcAft>
              <a:buNone/>
            </a:pPr>
            <a:r>
              <a:rPr lang="en-US" dirty="0">
                <a:solidFill>
                  <a:schemeClr val="bg1">
                    <a:lumMod val="50000"/>
                  </a:schemeClr>
                </a:solidFill>
              </a:rPr>
              <a:t>01:00 PM	Lunch</a:t>
            </a:r>
          </a:p>
          <a:p>
            <a:pPr marL="0" indent="0">
              <a:spcBef>
                <a:spcPts val="600"/>
              </a:spcBef>
              <a:spcAft>
                <a:spcPts val="600"/>
              </a:spcAft>
              <a:buNone/>
            </a:pPr>
            <a:r>
              <a:rPr lang="en-US" sz="2900" b="1" dirty="0">
                <a:solidFill>
                  <a:schemeClr val="accent2"/>
                </a:solidFill>
              </a:rPr>
              <a:t>01:30 PM	HPC in the Cloud</a:t>
            </a:r>
          </a:p>
          <a:p>
            <a:pPr marL="0" indent="0">
              <a:spcBef>
                <a:spcPts val="600"/>
              </a:spcBef>
              <a:spcAft>
                <a:spcPts val="600"/>
              </a:spcAft>
              <a:buNone/>
            </a:pPr>
            <a:r>
              <a:rPr lang="en-US" dirty="0" smtClean="0">
                <a:solidFill>
                  <a:schemeClr val="bg1">
                    <a:lumMod val="50000"/>
                  </a:schemeClr>
                </a:solidFill>
              </a:rPr>
              <a:t>02:45 PM	Break</a:t>
            </a:r>
            <a:endParaRPr lang="en-US" sz="2900" b="1" dirty="0">
              <a:solidFill>
                <a:schemeClr val="accent2"/>
              </a:solidFill>
            </a:endParaRPr>
          </a:p>
          <a:p>
            <a:pPr marL="0" indent="0">
              <a:spcBef>
                <a:spcPts val="600"/>
              </a:spcBef>
              <a:spcAft>
                <a:spcPts val="600"/>
              </a:spcAft>
              <a:buNone/>
            </a:pPr>
            <a:r>
              <a:rPr lang="en-US" sz="2900" b="1" dirty="0">
                <a:solidFill>
                  <a:schemeClr val="accent2"/>
                </a:solidFill>
              </a:rPr>
              <a:t>03:00 PM	Processing &amp; Analytics</a:t>
            </a:r>
          </a:p>
        </p:txBody>
      </p:sp>
    </p:spTree>
    <p:extLst>
      <p:ext uri="{BB962C8B-B14F-4D97-AF65-F5344CB8AC3E}">
        <p14:creationId xmlns:p14="http://schemas.microsoft.com/office/powerpoint/2010/main" val="374947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761861" y="911742"/>
            <a:ext cx="7262917" cy="1004003"/>
            <a:chOff x="761861" y="911742"/>
            <a:chExt cx="7262917" cy="1004003"/>
          </a:xfrm>
        </p:grpSpPr>
        <p:grpSp>
          <p:nvGrpSpPr>
            <p:cNvPr id="80" name="Group 79"/>
            <p:cNvGrpSpPr/>
            <p:nvPr/>
          </p:nvGrpSpPr>
          <p:grpSpPr>
            <a:xfrm>
              <a:off x="761861" y="911742"/>
              <a:ext cx="7262917" cy="1004003"/>
              <a:chOff x="761861" y="911742"/>
              <a:chExt cx="7262917" cy="1004003"/>
            </a:xfrm>
          </p:grpSpPr>
          <p:grpSp>
            <p:nvGrpSpPr>
              <p:cNvPr id="85" name="Group 84"/>
              <p:cNvGrpSpPr/>
              <p:nvPr/>
            </p:nvGrpSpPr>
            <p:grpSpPr>
              <a:xfrm>
                <a:off x="1146339" y="911742"/>
                <a:ext cx="6446833" cy="1004003"/>
                <a:chOff x="1475840" y="891822"/>
                <a:chExt cx="7584036" cy="835378"/>
              </a:xfrm>
              <a:solidFill>
                <a:srgbClr val="1F497D">
                  <a:lumMod val="75000"/>
                </a:srgbClr>
              </a:solidFill>
            </p:grpSpPr>
            <p:sp>
              <p:nvSpPr>
                <p:cNvPr id="91" name="Rectangle 90"/>
                <p:cNvSpPr/>
                <p:nvPr/>
              </p:nvSpPr>
              <p:spPr>
                <a:xfrm>
                  <a:off x="1634066" y="891822"/>
                  <a:ext cx="7258756" cy="83537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92" name="Oval 91"/>
                <p:cNvSpPr/>
                <p:nvPr/>
              </p:nvSpPr>
              <p:spPr>
                <a:xfrm flipH="1">
                  <a:off x="1475840"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93" name="Oval 92"/>
                <p:cNvSpPr/>
                <p:nvPr/>
              </p:nvSpPr>
              <p:spPr>
                <a:xfrm flipH="1">
                  <a:off x="8743425"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nvGrpSpPr>
              <p:cNvPr id="86" name="Group 85"/>
              <p:cNvGrpSpPr/>
              <p:nvPr/>
            </p:nvGrpSpPr>
            <p:grpSpPr>
              <a:xfrm>
                <a:off x="761861" y="1212176"/>
                <a:ext cx="7262917" cy="404963"/>
                <a:chOff x="761861" y="1212176"/>
                <a:chExt cx="7262917" cy="404963"/>
              </a:xfrm>
            </p:grpSpPr>
            <p:sp>
              <p:nvSpPr>
                <p:cNvPr id="89" name="Right Arrow 88"/>
                <p:cNvSpPr/>
                <p:nvPr/>
              </p:nvSpPr>
              <p:spPr>
                <a:xfrm>
                  <a:off x="7451167"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90" name="Right Arrow 89"/>
                <p:cNvSpPr/>
                <p:nvPr/>
              </p:nvSpPr>
              <p:spPr>
                <a:xfrm>
                  <a:off x="761861"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sp>
          <p:nvSpPr>
            <p:cNvPr id="81" name="Chevron 80"/>
            <p:cNvSpPr/>
            <p:nvPr/>
          </p:nvSpPr>
          <p:spPr>
            <a:xfrm>
              <a:off x="1423267" y="1026114"/>
              <a:ext cx="210997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Collect</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82" name="Chevron 81"/>
            <p:cNvSpPr/>
            <p:nvPr/>
          </p:nvSpPr>
          <p:spPr>
            <a:xfrm>
              <a:off x="3226003" y="1026114"/>
              <a:ext cx="221650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Process</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83" name="Chevron 82"/>
            <p:cNvSpPr/>
            <p:nvPr/>
          </p:nvSpPr>
          <p:spPr>
            <a:xfrm>
              <a:off x="5135272" y="1026114"/>
              <a:ext cx="2104330"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Analyze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84" name="Parallelogram 83"/>
            <p:cNvSpPr/>
            <p:nvPr/>
          </p:nvSpPr>
          <p:spPr>
            <a:xfrm>
              <a:off x="1423268" y="1415572"/>
              <a:ext cx="5816334" cy="389458"/>
            </a:xfrm>
            <a:prstGeom prst="parallelogram">
              <a:avLst>
                <a:gd name="adj" fmla="val 96274"/>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Store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grpSp>
      <p:sp>
        <p:nvSpPr>
          <p:cNvPr id="5" name="Title 4"/>
          <p:cNvSpPr>
            <a:spLocks noGrp="1"/>
          </p:cNvSpPr>
          <p:nvPr>
            <p:ph type="title"/>
          </p:nvPr>
        </p:nvSpPr>
        <p:spPr/>
        <p:txBody>
          <a:bodyPr/>
          <a:lstStyle/>
          <a:p>
            <a:r>
              <a:rPr lang="en-US" dirty="0"/>
              <a:t>p</a:t>
            </a:r>
            <a:r>
              <a:rPr lang="en-US" dirty="0" smtClean="0"/>
              <a:t>rimitive patterns</a:t>
            </a:r>
            <a:endParaRPr lang="en-US" dirty="0"/>
          </a:p>
        </p:txBody>
      </p:sp>
      <p:grpSp>
        <p:nvGrpSpPr>
          <p:cNvPr id="62" name="Group 61"/>
          <p:cNvGrpSpPr/>
          <p:nvPr/>
        </p:nvGrpSpPr>
        <p:grpSpPr>
          <a:xfrm>
            <a:off x="296172" y="1343551"/>
            <a:ext cx="2490352" cy="1578300"/>
            <a:chOff x="296172" y="1343551"/>
            <a:chExt cx="2490352" cy="1578300"/>
          </a:xfrm>
        </p:grpSpPr>
        <p:sp>
          <p:nvSpPr>
            <p:cNvPr id="63" name="Rectangle 62"/>
            <p:cNvSpPr/>
            <p:nvPr/>
          </p:nvSpPr>
          <p:spPr>
            <a:xfrm>
              <a:off x="296172" y="2213965"/>
              <a:ext cx="2144918" cy="707886"/>
            </a:xfrm>
            <a:prstGeom prst="rect">
              <a:avLst/>
            </a:prstGeom>
          </p:spPr>
          <p:txBody>
            <a:bodyPr wrap="square">
              <a:spAutoFit/>
            </a:bodyPr>
            <a:lstStyle/>
            <a:p>
              <a:pPr algn="ctr"/>
              <a:r>
                <a:rPr lang="en-US" sz="2000" dirty="0">
                  <a:solidFill>
                    <a:schemeClr val="tx2"/>
                  </a:solidFill>
                  <a:latin typeface="Century Gothic" panose="020B0502020202020204" pitchFamily="34" charset="0"/>
                </a:rPr>
                <a:t>Data </a:t>
              </a:r>
              <a:r>
                <a:rPr lang="en-US" sz="2000" dirty="0" smtClean="0">
                  <a:solidFill>
                    <a:schemeClr val="tx2"/>
                  </a:solidFill>
                  <a:latin typeface="Century Gothic" panose="020B0502020202020204" pitchFamily="34" charset="0"/>
                </a:rPr>
                <a:t>Collection</a:t>
              </a:r>
            </a:p>
            <a:p>
              <a:pPr algn="ctr"/>
              <a:r>
                <a:rPr lang="en-US" sz="2000" dirty="0" smtClean="0">
                  <a:solidFill>
                    <a:schemeClr val="tx2"/>
                  </a:solidFill>
                  <a:latin typeface="Century Gothic" panose="020B0502020202020204" pitchFamily="34" charset="0"/>
                </a:rPr>
                <a:t>and Storage</a:t>
              </a:r>
              <a:endParaRPr lang="en-US" sz="1400" dirty="0">
                <a:solidFill>
                  <a:schemeClr val="tx2"/>
                </a:solidFill>
              </a:endParaRPr>
            </a:p>
          </p:txBody>
        </p:sp>
        <p:cxnSp>
          <p:nvCxnSpPr>
            <p:cNvPr id="64" name="Straight Arrow Connector 63"/>
            <p:cNvCxnSpPr/>
            <p:nvPr/>
          </p:nvCxnSpPr>
          <p:spPr>
            <a:xfrm flipH="1">
              <a:off x="1711263" y="1449701"/>
              <a:ext cx="971552" cy="764264"/>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2579106" y="1343551"/>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66" name="Group 65"/>
          <p:cNvGrpSpPr/>
          <p:nvPr/>
        </p:nvGrpSpPr>
        <p:grpSpPr>
          <a:xfrm>
            <a:off x="4807000" y="1139413"/>
            <a:ext cx="1495922" cy="1799690"/>
            <a:chOff x="4781122" y="1087657"/>
            <a:chExt cx="1495922" cy="1799690"/>
          </a:xfrm>
        </p:grpSpPr>
        <p:sp>
          <p:nvSpPr>
            <p:cNvPr id="67" name="Rectangle 66"/>
            <p:cNvSpPr/>
            <p:nvPr/>
          </p:nvSpPr>
          <p:spPr>
            <a:xfrm>
              <a:off x="4781122" y="2179461"/>
              <a:ext cx="1495922"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a:t>
              </a:r>
            </a:p>
            <a:p>
              <a:pPr algn="ctr"/>
              <a:r>
                <a:rPr lang="en-US" sz="2000" dirty="0" smtClean="0">
                  <a:solidFill>
                    <a:schemeClr val="tx2"/>
                  </a:solidFill>
                  <a:latin typeface="Century Gothic" panose="020B0502020202020204" pitchFamily="34" charset="0"/>
                </a:rPr>
                <a:t>Processing</a:t>
              </a:r>
            </a:p>
          </p:txBody>
        </p:sp>
        <p:cxnSp>
          <p:nvCxnSpPr>
            <p:cNvPr id="68" name="Straight Arrow Connector 67"/>
            <p:cNvCxnSpPr/>
            <p:nvPr/>
          </p:nvCxnSpPr>
          <p:spPr>
            <a:xfrm>
              <a:off x="4930046" y="1188275"/>
              <a:ext cx="495210" cy="102569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4850130"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70" name="Group 69"/>
          <p:cNvGrpSpPr/>
          <p:nvPr/>
        </p:nvGrpSpPr>
        <p:grpSpPr>
          <a:xfrm>
            <a:off x="2719570" y="1165291"/>
            <a:ext cx="1495923" cy="1771949"/>
            <a:chOff x="2641936" y="1087657"/>
            <a:chExt cx="1495923" cy="1771949"/>
          </a:xfrm>
        </p:grpSpPr>
        <p:cxnSp>
          <p:nvCxnSpPr>
            <p:cNvPr id="71" name="Straight Arrow Connector 70"/>
            <p:cNvCxnSpPr/>
            <p:nvPr/>
          </p:nvCxnSpPr>
          <p:spPr>
            <a:xfrm flipH="1">
              <a:off x="3390182" y="1208484"/>
              <a:ext cx="251071" cy="100548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2" name="Oval 71"/>
            <p:cNvSpPr/>
            <p:nvPr/>
          </p:nvSpPr>
          <p:spPr>
            <a:xfrm>
              <a:off x="3533242"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73" name="Rectangle 72"/>
            <p:cNvSpPr/>
            <p:nvPr/>
          </p:nvSpPr>
          <p:spPr>
            <a:xfrm>
              <a:off x="2641936" y="2151720"/>
              <a:ext cx="1495923" cy="707886"/>
            </a:xfrm>
            <a:prstGeom prst="rect">
              <a:avLst/>
            </a:prstGeom>
          </p:spPr>
          <p:txBody>
            <a:bodyPr wrap="none">
              <a:spAutoFit/>
            </a:bodyPr>
            <a:lstStyle/>
            <a:p>
              <a:pPr algn="ctr"/>
              <a:r>
                <a:rPr lang="en-US" sz="2000" dirty="0" smtClean="0">
                  <a:solidFill>
                    <a:schemeClr val="tx2"/>
                  </a:solidFill>
                  <a:latin typeface="Century Gothic" panose="020B0502020202020204" pitchFamily="34" charset="0"/>
                </a:rPr>
                <a:t>Event</a:t>
              </a:r>
            </a:p>
            <a:p>
              <a:pPr algn="ctr"/>
              <a:r>
                <a:rPr lang="en-US" sz="2000" dirty="0" smtClean="0">
                  <a:solidFill>
                    <a:schemeClr val="tx2"/>
                  </a:solidFill>
                  <a:latin typeface="Century Gothic" panose="020B0502020202020204" pitchFamily="34" charset="0"/>
                </a:rPr>
                <a:t>Processing</a:t>
              </a:r>
              <a:endParaRPr lang="en-US" dirty="0">
                <a:solidFill>
                  <a:schemeClr val="tx2"/>
                </a:solidFill>
              </a:endParaRPr>
            </a:p>
          </p:txBody>
        </p:sp>
      </p:grpSp>
      <p:grpSp>
        <p:nvGrpSpPr>
          <p:cNvPr id="74" name="Group 73"/>
          <p:cNvGrpSpPr/>
          <p:nvPr/>
        </p:nvGrpSpPr>
        <p:grpSpPr>
          <a:xfrm>
            <a:off x="5980019" y="1309422"/>
            <a:ext cx="1811810" cy="1629681"/>
            <a:chOff x="5980019" y="1309422"/>
            <a:chExt cx="1811810" cy="1629681"/>
          </a:xfrm>
        </p:grpSpPr>
        <p:cxnSp>
          <p:nvCxnSpPr>
            <p:cNvPr id="75" name="Straight Arrow Connector 74"/>
            <p:cNvCxnSpPr/>
            <p:nvPr/>
          </p:nvCxnSpPr>
          <p:spPr>
            <a:xfrm>
              <a:off x="6079403" y="1430249"/>
              <a:ext cx="931639" cy="783716"/>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5980019" y="1309422"/>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77" name="Rectangle 76"/>
            <p:cNvSpPr/>
            <p:nvPr/>
          </p:nvSpPr>
          <p:spPr>
            <a:xfrm>
              <a:off x="6646964" y="2231217"/>
              <a:ext cx="1144865"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 </a:t>
              </a:r>
            </a:p>
            <a:p>
              <a:pPr algn="ctr"/>
              <a:r>
                <a:rPr lang="en-US" sz="2000" dirty="0" smtClean="0">
                  <a:solidFill>
                    <a:schemeClr val="tx2"/>
                  </a:solidFill>
                  <a:latin typeface="Century Gothic" panose="020B0502020202020204" pitchFamily="34" charset="0"/>
                </a:rPr>
                <a:t>Analysis</a:t>
              </a:r>
              <a:endParaRPr lang="en-US" dirty="0">
                <a:solidFill>
                  <a:schemeClr val="tx2"/>
                </a:solidFill>
              </a:endParaRPr>
            </a:p>
          </p:txBody>
        </p:sp>
      </p:grpSp>
    </p:spTree>
    <p:extLst>
      <p:ext uri="{BB962C8B-B14F-4D97-AF65-F5344CB8AC3E}">
        <p14:creationId xmlns:p14="http://schemas.microsoft.com/office/powerpoint/2010/main" val="2627282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up)">
                                      <p:cBhvr>
                                        <p:cTn id="11" dur="500"/>
                                        <p:tgtEl>
                                          <p:spTgt spid="7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up)">
                                      <p:cBhvr>
                                        <p:cTn id="15" dur="500"/>
                                        <p:tgtEl>
                                          <p:spTgt spid="6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up)">
                                      <p:cBhvr>
                                        <p:cTn id="1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primitive patterns</a:t>
            </a:r>
            <a:endParaRPr lang="en-US" dirty="0"/>
          </a:p>
        </p:txBody>
      </p:sp>
      <p:grpSp>
        <p:nvGrpSpPr>
          <p:cNvPr id="13" name="Group 12"/>
          <p:cNvGrpSpPr/>
          <p:nvPr/>
        </p:nvGrpSpPr>
        <p:grpSpPr>
          <a:xfrm>
            <a:off x="296172" y="911742"/>
            <a:ext cx="7728606" cy="2027361"/>
            <a:chOff x="296172" y="911742"/>
            <a:chExt cx="7728606" cy="2027361"/>
          </a:xfrm>
        </p:grpSpPr>
        <p:grpSp>
          <p:nvGrpSpPr>
            <p:cNvPr id="124" name="Group 123"/>
            <p:cNvGrpSpPr/>
            <p:nvPr/>
          </p:nvGrpSpPr>
          <p:grpSpPr>
            <a:xfrm>
              <a:off x="761861" y="911742"/>
              <a:ext cx="7262917" cy="1004003"/>
              <a:chOff x="761861" y="911742"/>
              <a:chExt cx="7262917" cy="1004003"/>
            </a:xfrm>
          </p:grpSpPr>
          <p:grpSp>
            <p:nvGrpSpPr>
              <p:cNvPr id="125" name="Group 124"/>
              <p:cNvGrpSpPr/>
              <p:nvPr/>
            </p:nvGrpSpPr>
            <p:grpSpPr>
              <a:xfrm>
                <a:off x="761861" y="911742"/>
                <a:ext cx="7262917" cy="1004003"/>
                <a:chOff x="761861" y="911742"/>
                <a:chExt cx="7262917" cy="1004003"/>
              </a:xfrm>
            </p:grpSpPr>
            <p:grpSp>
              <p:nvGrpSpPr>
                <p:cNvPr id="130" name="Group 129"/>
                <p:cNvGrpSpPr/>
                <p:nvPr/>
              </p:nvGrpSpPr>
              <p:grpSpPr>
                <a:xfrm>
                  <a:off x="1146339" y="911742"/>
                  <a:ext cx="6446833" cy="1004003"/>
                  <a:chOff x="1475840" y="891822"/>
                  <a:chExt cx="7584036" cy="835378"/>
                </a:xfrm>
                <a:solidFill>
                  <a:srgbClr val="1F497D">
                    <a:lumMod val="75000"/>
                  </a:srgbClr>
                </a:solidFill>
              </p:grpSpPr>
              <p:sp>
                <p:nvSpPr>
                  <p:cNvPr id="134" name="Rectangle 133"/>
                  <p:cNvSpPr/>
                  <p:nvPr/>
                </p:nvSpPr>
                <p:spPr>
                  <a:xfrm>
                    <a:off x="1634066" y="891822"/>
                    <a:ext cx="7258756" cy="83537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35" name="Oval 134"/>
                  <p:cNvSpPr/>
                  <p:nvPr/>
                </p:nvSpPr>
                <p:spPr>
                  <a:xfrm flipH="1">
                    <a:off x="1475840"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36" name="Oval 135"/>
                  <p:cNvSpPr/>
                  <p:nvPr/>
                </p:nvSpPr>
                <p:spPr>
                  <a:xfrm flipH="1">
                    <a:off x="8743425"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nvGrpSpPr>
                <p:cNvPr id="131" name="Group 130"/>
                <p:cNvGrpSpPr/>
                <p:nvPr/>
              </p:nvGrpSpPr>
              <p:grpSpPr>
                <a:xfrm>
                  <a:off x="761861" y="1212176"/>
                  <a:ext cx="7262917" cy="404963"/>
                  <a:chOff x="761861" y="1212176"/>
                  <a:chExt cx="7262917" cy="404963"/>
                </a:xfrm>
              </p:grpSpPr>
              <p:sp>
                <p:nvSpPr>
                  <p:cNvPr id="132" name="Right Arrow 131"/>
                  <p:cNvSpPr/>
                  <p:nvPr/>
                </p:nvSpPr>
                <p:spPr>
                  <a:xfrm>
                    <a:off x="7451167"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33" name="Right Arrow 132"/>
                  <p:cNvSpPr/>
                  <p:nvPr/>
                </p:nvSpPr>
                <p:spPr>
                  <a:xfrm>
                    <a:off x="761861"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sp>
            <p:nvSpPr>
              <p:cNvPr id="126" name="Chevron 125"/>
              <p:cNvSpPr/>
              <p:nvPr/>
            </p:nvSpPr>
            <p:spPr>
              <a:xfrm>
                <a:off x="1423267" y="1026114"/>
                <a:ext cx="210997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Collect</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27" name="Chevron 126"/>
              <p:cNvSpPr/>
              <p:nvPr/>
            </p:nvSpPr>
            <p:spPr>
              <a:xfrm>
                <a:off x="3226003" y="1026114"/>
                <a:ext cx="221650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Process</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28" name="Chevron 127"/>
              <p:cNvSpPr/>
              <p:nvPr/>
            </p:nvSpPr>
            <p:spPr>
              <a:xfrm>
                <a:off x="5135272" y="1026114"/>
                <a:ext cx="2104330"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Analyze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29" name="Parallelogram 128"/>
              <p:cNvSpPr/>
              <p:nvPr/>
            </p:nvSpPr>
            <p:spPr>
              <a:xfrm>
                <a:off x="1423268" y="1415572"/>
                <a:ext cx="5816334" cy="389458"/>
              </a:xfrm>
              <a:prstGeom prst="parallelogram">
                <a:avLst>
                  <a:gd name="adj" fmla="val 96274"/>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Store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grpSp>
        <p:grpSp>
          <p:nvGrpSpPr>
            <p:cNvPr id="137" name="Group 136"/>
            <p:cNvGrpSpPr/>
            <p:nvPr/>
          </p:nvGrpSpPr>
          <p:grpSpPr>
            <a:xfrm>
              <a:off x="296172" y="1343551"/>
              <a:ext cx="2490352" cy="1578300"/>
              <a:chOff x="296172" y="1343551"/>
              <a:chExt cx="2490352" cy="1578300"/>
            </a:xfrm>
          </p:grpSpPr>
          <p:sp>
            <p:nvSpPr>
              <p:cNvPr id="138" name="Rectangle 137"/>
              <p:cNvSpPr/>
              <p:nvPr/>
            </p:nvSpPr>
            <p:spPr>
              <a:xfrm>
                <a:off x="296172" y="2213965"/>
                <a:ext cx="2144918" cy="707886"/>
              </a:xfrm>
              <a:prstGeom prst="rect">
                <a:avLst/>
              </a:prstGeom>
            </p:spPr>
            <p:txBody>
              <a:bodyPr wrap="square">
                <a:spAutoFit/>
              </a:bodyPr>
              <a:lstStyle/>
              <a:p>
                <a:pPr algn="ctr"/>
                <a:r>
                  <a:rPr lang="en-US" sz="2000" dirty="0">
                    <a:solidFill>
                      <a:schemeClr val="tx2"/>
                    </a:solidFill>
                    <a:latin typeface="Century Gothic" panose="020B0502020202020204" pitchFamily="34" charset="0"/>
                  </a:rPr>
                  <a:t>Data </a:t>
                </a:r>
                <a:r>
                  <a:rPr lang="en-US" sz="2000" dirty="0" smtClean="0">
                    <a:solidFill>
                      <a:schemeClr val="tx2"/>
                    </a:solidFill>
                    <a:latin typeface="Century Gothic" panose="020B0502020202020204" pitchFamily="34" charset="0"/>
                  </a:rPr>
                  <a:t>Collection</a:t>
                </a:r>
              </a:p>
              <a:p>
                <a:pPr algn="ctr"/>
                <a:r>
                  <a:rPr lang="en-US" sz="2000" dirty="0" smtClean="0">
                    <a:solidFill>
                      <a:schemeClr val="tx2"/>
                    </a:solidFill>
                    <a:latin typeface="Century Gothic" panose="020B0502020202020204" pitchFamily="34" charset="0"/>
                  </a:rPr>
                  <a:t>and Storage</a:t>
                </a:r>
                <a:endParaRPr lang="en-US" sz="1400" dirty="0">
                  <a:solidFill>
                    <a:schemeClr val="tx2"/>
                  </a:solidFill>
                </a:endParaRPr>
              </a:p>
            </p:txBody>
          </p:sp>
          <p:cxnSp>
            <p:nvCxnSpPr>
              <p:cNvPr id="139" name="Straight Arrow Connector 138"/>
              <p:cNvCxnSpPr/>
              <p:nvPr/>
            </p:nvCxnSpPr>
            <p:spPr>
              <a:xfrm flipH="1">
                <a:off x="1711263" y="1449701"/>
                <a:ext cx="971552" cy="764264"/>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0" name="Oval 139"/>
              <p:cNvSpPr/>
              <p:nvPr/>
            </p:nvSpPr>
            <p:spPr>
              <a:xfrm>
                <a:off x="2579106" y="1343551"/>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141" name="Group 140"/>
            <p:cNvGrpSpPr/>
            <p:nvPr/>
          </p:nvGrpSpPr>
          <p:grpSpPr>
            <a:xfrm>
              <a:off x="4807000" y="1139413"/>
              <a:ext cx="1495922" cy="1799690"/>
              <a:chOff x="4781122" y="1087657"/>
              <a:chExt cx="1495922" cy="1799690"/>
            </a:xfrm>
          </p:grpSpPr>
          <p:sp>
            <p:nvSpPr>
              <p:cNvPr id="142" name="Rectangle 141"/>
              <p:cNvSpPr/>
              <p:nvPr/>
            </p:nvSpPr>
            <p:spPr>
              <a:xfrm>
                <a:off x="4781122" y="2179461"/>
                <a:ext cx="1495922"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a:t>
                </a:r>
              </a:p>
              <a:p>
                <a:pPr algn="ctr"/>
                <a:r>
                  <a:rPr lang="en-US" sz="2000" dirty="0" smtClean="0">
                    <a:solidFill>
                      <a:schemeClr val="tx2"/>
                    </a:solidFill>
                    <a:latin typeface="Century Gothic" panose="020B0502020202020204" pitchFamily="34" charset="0"/>
                  </a:rPr>
                  <a:t>Processing</a:t>
                </a:r>
              </a:p>
            </p:txBody>
          </p:sp>
          <p:cxnSp>
            <p:nvCxnSpPr>
              <p:cNvPr id="143" name="Straight Arrow Connector 142"/>
              <p:cNvCxnSpPr/>
              <p:nvPr/>
            </p:nvCxnSpPr>
            <p:spPr>
              <a:xfrm>
                <a:off x="4930046" y="1188275"/>
                <a:ext cx="495210" cy="102569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4" name="Oval 143"/>
              <p:cNvSpPr/>
              <p:nvPr/>
            </p:nvSpPr>
            <p:spPr>
              <a:xfrm>
                <a:off x="4850130"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145" name="Group 144"/>
            <p:cNvGrpSpPr/>
            <p:nvPr/>
          </p:nvGrpSpPr>
          <p:grpSpPr>
            <a:xfrm>
              <a:off x="2719570" y="1165291"/>
              <a:ext cx="1495923" cy="1771949"/>
              <a:chOff x="2641936" y="1087657"/>
              <a:chExt cx="1495923" cy="1771949"/>
            </a:xfrm>
          </p:grpSpPr>
          <p:cxnSp>
            <p:nvCxnSpPr>
              <p:cNvPr id="146" name="Straight Arrow Connector 145"/>
              <p:cNvCxnSpPr/>
              <p:nvPr/>
            </p:nvCxnSpPr>
            <p:spPr>
              <a:xfrm flipH="1">
                <a:off x="3390182" y="1208484"/>
                <a:ext cx="251071" cy="100548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7" name="Oval 146"/>
              <p:cNvSpPr/>
              <p:nvPr/>
            </p:nvSpPr>
            <p:spPr>
              <a:xfrm>
                <a:off x="3533242"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148" name="Rectangle 147"/>
              <p:cNvSpPr/>
              <p:nvPr/>
            </p:nvSpPr>
            <p:spPr>
              <a:xfrm>
                <a:off x="2641936" y="2151720"/>
                <a:ext cx="1495923" cy="707886"/>
              </a:xfrm>
              <a:prstGeom prst="rect">
                <a:avLst/>
              </a:prstGeom>
            </p:spPr>
            <p:txBody>
              <a:bodyPr wrap="none">
                <a:spAutoFit/>
              </a:bodyPr>
              <a:lstStyle/>
              <a:p>
                <a:pPr algn="ctr"/>
                <a:r>
                  <a:rPr lang="en-US" sz="2000" dirty="0" smtClean="0">
                    <a:solidFill>
                      <a:schemeClr val="tx2"/>
                    </a:solidFill>
                    <a:latin typeface="Century Gothic" panose="020B0502020202020204" pitchFamily="34" charset="0"/>
                  </a:rPr>
                  <a:t>Event</a:t>
                </a:r>
              </a:p>
              <a:p>
                <a:pPr algn="ctr"/>
                <a:r>
                  <a:rPr lang="en-US" sz="2000" dirty="0" smtClean="0">
                    <a:solidFill>
                      <a:schemeClr val="tx2"/>
                    </a:solidFill>
                    <a:latin typeface="Century Gothic" panose="020B0502020202020204" pitchFamily="34" charset="0"/>
                  </a:rPr>
                  <a:t>Processing</a:t>
                </a:r>
                <a:endParaRPr lang="en-US" dirty="0">
                  <a:solidFill>
                    <a:schemeClr val="tx2"/>
                  </a:solidFill>
                </a:endParaRPr>
              </a:p>
            </p:txBody>
          </p:sp>
        </p:grpSp>
        <p:grpSp>
          <p:nvGrpSpPr>
            <p:cNvPr id="149" name="Group 148"/>
            <p:cNvGrpSpPr/>
            <p:nvPr/>
          </p:nvGrpSpPr>
          <p:grpSpPr>
            <a:xfrm>
              <a:off x="5980019" y="1309422"/>
              <a:ext cx="1811810" cy="1629681"/>
              <a:chOff x="5980019" y="1309422"/>
              <a:chExt cx="1811810" cy="1629681"/>
            </a:xfrm>
          </p:grpSpPr>
          <p:cxnSp>
            <p:nvCxnSpPr>
              <p:cNvPr id="150" name="Straight Arrow Connector 149"/>
              <p:cNvCxnSpPr/>
              <p:nvPr/>
            </p:nvCxnSpPr>
            <p:spPr>
              <a:xfrm>
                <a:off x="6079403" y="1430249"/>
                <a:ext cx="931639" cy="783716"/>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1" name="Oval 150"/>
              <p:cNvSpPr/>
              <p:nvPr/>
            </p:nvSpPr>
            <p:spPr>
              <a:xfrm>
                <a:off x="5980019" y="1309422"/>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152" name="Rectangle 151"/>
              <p:cNvSpPr/>
              <p:nvPr/>
            </p:nvSpPr>
            <p:spPr>
              <a:xfrm>
                <a:off x="6646964" y="2231217"/>
                <a:ext cx="1144865"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 </a:t>
                </a:r>
              </a:p>
              <a:p>
                <a:pPr algn="ctr"/>
                <a:r>
                  <a:rPr lang="en-US" sz="2000" dirty="0" smtClean="0">
                    <a:solidFill>
                      <a:schemeClr val="tx2"/>
                    </a:solidFill>
                    <a:latin typeface="Century Gothic" panose="020B0502020202020204" pitchFamily="34" charset="0"/>
                  </a:rPr>
                  <a:t>Analysis</a:t>
                </a:r>
                <a:endParaRPr lang="en-US" dirty="0">
                  <a:solidFill>
                    <a:schemeClr val="tx2"/>
                  </a:solidFill>
                </a:endParaRPr>
              </a:p>
            </p:txBody>
          </p:sp>
        </p:grpSp>
      </p:grpSp>
      <p:grpSp>
        <p:nvGrpSpPr>
          <p:cNvPr id="25" name="Group 24"/>
          <p:cNvGrpSpPr/>
          <p:nvPr/>
        </p:nvGrpSpPr>
        <p:grpSpPr>
          <a:xfrm>
            <a:off x="1754888" y="2433905"/>
            <a:ext cx="5863287" cy="2371359"/>
            <a:chOff x="1754888" y="2433905"/>
            <a:chExt cx="5863287" cy="2371359"/>
          </a:xfrm>
        </p:grpSpPr>
        <p:cxnSp>
          <p:nvCxnSpPr>
            <p:cNvPr id="16" name="Straight Connector 15"/>
            <p:cNvCxnSpPr/>
            <p:nvPr/>
          </p:nvCxnSpPr>
          <p:spPr>
            <a:xfrm flipH="1">
              <a:off x="4549718" y="2433905"/>
              <a:ext cx="1" cy="236220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pic>
          <p:nvPicPr>
            <p:cNvPr id="1030" name="Picture 6" descr="http://www.i-quotient.com/images/services/icon-data-scie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050" y="3462604"/>
              <a:ext cx="1762125" cy="13335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dn4.iconfinder.com/data/icons/devine_icons/Black/PNG/System%20and%20Internet/Times%20and%20Dat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888" y="3690264"/>
              <a:ext cx="1115000" cy="1115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124488" y="3733716"/>
              <a:ext cx="2850460" cy="523220"/>
            </a:xfrm>
            <a:prstGeom prst="rect">
              <a:avLst/>
            </a:prstGeom>
            <a:noFill/>
          </p:spPr>
          <p:txBody>
            <a:bodyPr wrap="none" rtlCol="0">
              <a:spAutoFit/>
            </a:bodyPr>
            <a:lstStyle/>
            <a:p>
              <a:r>
                <a:rPr lang="en-US" sz="2800" b="1" dirty="0" smtClean="0">
                  <a:solidFill>
                    <a:schemeClr val="accent1">
                      <a:lumMod val="75000"/>
                    </a:schemeClr>
                  </a:solidFill>
                  <a:latin typeface="Century Gothic" panose="020B0502020202020204" pitchFamily="34" charset="0"/>
                </a:rPr>
                <a:t>time			data</a:t>
              </a:r>
              <a:endParaRPr lang="en-US" sz="2800" b="1" dirty="0">
                <a:solidFill>
                  <a:schemeClr val="accent1">
                    <a:lumMod val="75000"/>
                  </a:schemeClr>
                </a:solidFill>
                <a:latin typeface="Century Gothic" panose="020B0502020202020204" pitchFamily="34" charset="0"/>
              </a:endParaRPr>
            </a:p>
          </p:txBody>
        </p:sp>
      </p:grpSp>
    </p:spTree>
    <p:extLst>
      <p:ext uri="{BB962C8B-B14F-4D97-AF65-F5344CB8AC3E}">
        <p14:creationId xmlns:p14="http://schemas.microsoft.com/office/powerpoint/2010/main" val="3354936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primitive patterns</a:t>
            </a:r>
            <a:endParaRPr lang="en-US" dirty="0"/>
          </a:p>
        </p:txBody>
      </p:sp>
      <p:grpSp>
        <p:nvGrpSpPr>
          <p:cNvPr id="20" name="Group 19"/>
          <p:cNvGrpSpPr/>
          <p:nvPr/>
        </p:nvGrpSpPr>
        <p:grpSpPr>
          <a:xfrm>
            <a:off x="740978" y="2982140"/>
            <a:ext cx="1920744" cy="2161359"/>
            <a:chOff x="740978" y="2982140"/>
            <a:chExt cx="1920744" cy="2161359"/>
          </a:xfrm>
        </p:grpSpPr>
        <p:grpSp>
          <p:nvGrpSpPr>
            <p:cNvPr id="7" name="Group 6"/>
            <p:cNvGrpSpPr/>
            <p:nvPr/>
          </p:nvGrpSpPr>
          <p:grpSpPr>
            <a:xfrm>
              <a:off x="779113" y="2982140"/>
              <a:ext cx="1882609" cy="2100978"/>
              <a:chOff x="779113" y="2982140"/>
              <a:chExt cx="1882609" cy="2100978"/>
            </a:xfrm>
          </p:grpSpPr>
          <p:pic>
            <p:nvPicPr>
              <p:cNvPr id="52" name="Picture 51" descr="Kinesi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148" y="3590774"/>
                <a:ext cx="455331" cy="471437"/>
              </a:xfrm>
              <a:prstGeom prst="rect">
                <a:avLst/>
              </a:prstGeom>
            </p:spPr>
          </p:pic>
          <p:sp>
            <p:nvSpPr>
              <p:cNvPr id="3" name="TextBox 2"/>
              <p:cNvSpPr txBox="1"/>
              <p:nvPr/>
            </p:nvSpPr>
            <p:spPr>
              <a:xfrm>
                <a:off x="1288589" y="3051793"/>
                <a:ext cx="1373133" cy="2031325"/>
              </a:xfrm>
              <a:prstGeom prst="rect">
                <a:avLst/>
              </a:prstGeom>
              <a:noFill/>
            </p:spPr>
            <p:txBody>
              <a:bodyPr wrap="none" rtlCol="0">
                <a:spAutoFit/>
              </a:bodyPr>
              <a:lstStyle/>
              <a:p>
                <a:r>
                  <a:rPr lang="en-US" dirty="0" smtClean="0">
                    <a:solidFill>
                      <a:schemeClr val="accent2"/>
                    </a:solidFill>
                    <a:latin typeface="Calibri Light" panose="020F0302020204030204" pitchFamily="34" charset="0"/>
                  </a:rPr>
                  <a:t>S3</a:t>
                </a:r>
              </a:p>
              <a:p>
                <a:endParaRPr lang="en-US" dirty="0" smtClean="0">
                  <a:solidFill>
                    <a:schemeClr val="accent2"/>
                  </a:solidFill>
                  <a:latin typeface="Calibri Light" panose="020F0302020204030204" pitchFamily="34" charset="0"/>
                </a:endParaRPr>
              </a:p>
              <a:p>
                <a:r>
                  <a:rPr lang="en-US" dirty="0" smtClean="0">
                    <a:solidFill>
                      <a:schemeClr val="accent2"/>
                    </a:solidFill>
                    <a:latin typeface="Calibri Light" panose="020F0302020204030204" pitchFamily="34" charset="0"/>
                  </a:rPr>
                  <a:t>Kinesis</a:t>
                </a:r>
              </a:p>
              <a:p>
                <a:endParaRPr lang="en-US" dirty="0" smtClean="0">
                  <a:solidFill>
                    <a:schemeClr val="accent2"/>
                  </a:solidFill>
                  <a:latin typeface="Calibri Light" panose="020F0302020204030204" pitchFamily="34" charset="0"/>
                </a:endParaRPr>
              </a:p>
              <a:p>
                <a:r>
                  <a:rPr lang="en-US" dirty="0" smtClean="0">
                    <a:solidFill>
                      <a:schemeClr val="accent2"/>
                    </a:solidFill>
                    <a:latin typeface="Calibri Light" panose="020F0302020204030204" pitchFamily="34" charset="0"/>
                  </a:rPr>
                  <a:t>DynamoDB</a:t>
                </a:r>
              </a:p>
              <a:p>
                <a:endParaRPr lang="en-US" dirty="0" smtClean="0">
                  <a:solidFill>
                    <a:schemeClr val="accent2"/>
                  </a:solidFill>
                  <a:latin typeface="Calibri Light" panose="020F0302020204030204" pitchFamily="34" charset="0"/>
                </a:endParaRPr>
              </a:p>
              <a:p>
                <a:r>
                  <a:rPr lang="en-US" dirty="0" smtClean="0">
                    <a:solidFill>
                      <a:schemeClr val="accent2"/>
                    </a:solidFill>
                    <a:latin typeface="Calibri Light" panose="020F0302020204030204" pitchFamily="34" charset="0"/>
                  </a:rPr>
                  <a:t>RDS (Aurora)</a:t>
                </a:r>
              </a:p>
            </p:txBody>
          </p:sp>
          <p:pic>
            <p:nvPicPr>
              <p:cNvPr id="59" name="Picture 58"/>
              <p:cNvPicPr>
                <a:picLocks noChangeAspect="1"/>
              </p:cNvPicPr>
              <p:nvPr/>
            </p:nvPicPr>
            <p:blipFill>
              <a:blip r:embed="rId4"/>
              <a:stretch>
                <a:fillRect/>
              </a:stretch>
            </p:blipFill>
            <p:spPr>
              <a:xfrm>
                <a:off x="779113" y="2982140"/>
                <a:ext cx="506090" cy="541296"/>
              </a:xfrm>
              <a:prstGeom prst="rect">
                <a:avLst/>
              </a:prstGeom>
            </p:spPr>
          </p:pic>
          <p:pic>
            <p:nvPicPr>
              <p:cNvPr id="60" name="Picture 59"/>
              <p:cNvPicPr>
                <a:picLocks noChangeAspect="1"/>
              </p:cNvPicPr>
              <p:nvPr/>
            </p:nvPicPr>
            <p:blipFill>
              <a:blip r:embed="rId5"/>
              <a:stretch>
                <a:fillRect/>
              </a:stretch>
            </p:blipFill>
            <p:spPr>
              <a:xfrm>
                <a:off x="855220" y="4149222"/>
                <a:ext cx="383761" cy="428909"/>
              </a:xfrm>
              <a:prstGeom prst="rect">
                <a:avLst/>
              </a:prstGeom>
            </p:spPr>
          </p:pic>
        </p:grpSp>
        <p:grpSp>
          <p:nvGrpSpPr>
            <p:cNvPr id="93" name="Group 92"/>
            <p:cNvGrpSpPr/>
            <p:nvPr/>
          </p:nvGrpSpPr>
          <p:grpSpPr>
            <a:xfrm>
              <a:off x="740978" y="4659948"/>
              <a:ext cx="610401" cy="483551"/>
              <a:chOff x="3338465" y="2927782"/>
              <a:chExt cx="1088883" cy="910794"/>
            </a:xfrm>
          </p:grpSpPr>
          <p:pic>
            <p:nvPicPr>
              <p:cNvPr id="94" name="Picture 93" descr="RDS-DB-Instac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8465" y="2927782"/>
                <a:ext cx="1088883" cy="910794"/>
              </a:xfrm>
              <a:prstGeom prst="rect">
                <a:avLst/>
              </a:prstGeom>
            </p:spPr>
          </p:pic>
          <p:pic>
            <p:nvPicPr>
              <p:cNvPr id="95" name="Picture 94" descr="Database_Amazon RDS MySQL DB Instance.eps"/>
              <p:cNvPicPr>
                <a:picLocks noChangeAspect="1"/>
              </p:cNvPicPr>
              <p:nvPr/>
            </p:nvPicPr>
            <p:blipFill rotWithShape="1">
              <a:blip r:embed="rId7">
                <a:extLst>
                  <a:ext uri="{28A0092B-C50C-407E-A947-70E740481C1C}">
                    <a14:useLocalDpi xmlns:a14="http://schemas.microsoft.com/office/drawing/2010/main" val="0"/>
                  </a:ext>
                </a:extLst>
              </a:blip>
              <a:srcRect l="27889" t="39363" r="23567" b="30318"/>
              <a:stretch/>
            </p:blipFill>
            <p:spPr>
              <a:xfrm>
                <a:off x="3611443" y="3232684"/>
                <a:ext cx="542925" cy="405866"/>
              </a:xfrm>
              <a:prstGeom prst="rect">
                <a:avLst/>
              </a:prstGeom>
            </p:spPr>
          </p:pic>
        </p:grpSp>
      </p:grpSp>
      <p:grpSp>
        <p:nvGrpSpPr>
          <p:cNvPr id="21" name="Group 20"/>
          <p:cNvGrpSpPr/>
          <p:nvPr/>
        </p:nvGrpSpPr>
        <p:grpSpPr>
          <a:xfrm>
            <a:off x="2691690" y="2884581"/>
            <a:ext cx="2096717" cy="1299093"/>
            <a:chOff x="2691690" y="2884581"/>
            <a:chExt cx="2096717" cy="1299093"/>
          </a:xfrm>
        </p:grpSpPr>
        <p:grpSp>
          <p:nvGrpSpPr>
            <p:cNvPr id="19" name="Group 18"/>
            <p:cNvGrpSpPr/>
            <p:nvPr/>
          </p:nvGrpSpPr>
          <p:grpSpPr>
            <a:xfrm>
              <a:off x="2889839" y="3110802"/>
              <a:ext cx="1898568" cy="1072872"/>
              <a:chOff x="2889839" y="3110802"/>
              <a:chExt cx="1898568" cy="1072872"/>
            </a:xfrm>
          </p:grpSpPr>
          <p:pic>
            <p:nvPicPr>
              <p:cNvPr id="54" name="Picture 53" descr="Kinesis-Enabled_App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89839" y="3735083"/>
                <a:ext cx="448591" cy="448591"/>
              </a:xfrm>
              <a:prstGeom prst="rect">
                <a:avLst/>
              </a:prstGeom>
            </p:spPr>
          </p:pic>
          <p:sp>
            <p:nvSpPr>
              <p:cNvPr id="56" name="TextBox 55"/>
              <p:cNvSpPr txBox="1"/>
              <p:nvPr/>
            </p:nvSpPr>
            <p:spPr>
              <a:xfrm>
                <a:off x="3386035" y="3110802"/>
                <a:ext cx="1402372" cy="1015663"/>
              </a:xfrm>
              <a:prstGeom prst="rect">
                <a:avLst/>
              </a:prstGeom>
              <a:noFill/>
            </p:spPr>
            <p:txBody>
              <a:bodyPr wrap="none" rtlCol="0">
                <a:spAutoFit/>
              </a:bodyPr>
              <a:lstStyle/>
              <a:p>
                <a:r>
                  <a:rPr lang="en-US" dirty="0" smtClean="0">
                    <a:solidFill>
                      <a:schemeClr val="accent2"/>
                    </a:solidFill>
                    <a:latin typeface="Calibri Light" panose="020F0302020204030204" pitchFamily="34" charset="0"/>
                  </a:rPr>
                  <a:t>AWS Lambda</a:t>
                </a:r>
              </a:p>
              <a:p>
                <a:endParaRPr lang="en-US" sz="1200" dirty="0" smtClean="0">
                  <a:solidFill>
                    <a:schemeClr val="accent2"/>
                  </a:solidFill>
                  <a:latin typeface="Calibri Light" panose="020F0302020204030204" pitchFamily="34" charset="0"/>
                </a:endParaRPr>
              </a:p>
              <a:p>
                <a:endParaRPr lang="en-US" sz="1200" dirty="0">
                  <a:solidFill>
                    <a:schemeClr val="accent2"/>
                  </a:solidFill>
                  <a:latin typeface="Calibri Light" panose="020F0302020204030204" pitchFamily="34" charset="0"/>
                </a:endParaRPr>
              </a:p>
              <a:p>
                <a:r>
                  <a:rPr lang="en-US" dirty="0" smtClean="0">
                    <a:solidFill>
                      <a:schemeClr val="accent2"/>
                    </a:solidFill>
                    <a:latin typeface="Calibri Light" panose="020F0302020204030204" pitchFamily="34" charset="0"/>
                  </a:rPr>
                  <a:t>KCL Apps</a:t>
                </a:r>
              </a:p>
            </p:txBody>
          </p:sp>
        </p:grpSp>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1690" y="2884581"/>
              <a:ext cx="818264" cy="818264"/>
            </a:xfrm>
            <a:prstGeom prst="rect">
              <a:avLst/>
            </a:prstGeom>
          </p:spPr>
        </p:pic>
      </p:grpSp>
      <p:grpSp>
        <p:nvGrpSpPr>
          <p:cNvPr id="6" name="Group 5"/>
          <p:cNvGrpSpPr/>
          <p:nvPr/>
        </p:nvGrpSpPr>
        <p:grpSpPr>
          <a:xfrm>
            <a:off x="5558424" y="2946019"/>
            <a:ext cx="1675793" cy="2047284"/>
            <a:chOff x="5558424" y="2946019"/>
            <a:chExt cx="1675793" cy="2047284"/>
          </a:xfrm>
        </p:grpSpPr>
        <p:grpSp>
          <p:nvGrpSpPr>
            <p:cNvPr id="12" name="Group 11"/>
            <p:cNvGrpSpPr/>
            <p:nvPr/>
          </p:nvGrpSpPr>
          <p:grpSpPr>
            <a:xfrm>
              <a:off x="5558424" y="2946019"/>
              <a:ext cx="1675793" cy="886273"/>
              <a:chOff x="5615574" y="3088894"/>
              <a:chExt cx="1675793" cy="1019626"/>
            </a:xfrm>
          </p:grpSpPr>
          <p:grpSp>
            <p:nvGrpSpPr>
              <p:cNvPr id="9" name="Group 8"/>
              <p:cNvGrpSpPr/>
              <p:nvPr/>
            </p:nvGrpSpPr>
            <p:grpSpPr>
              <a:xfrm>
                <a:off x="5615574" y="3116842"/>
                <a:ext cx="607700" cy="991678"/>
                <a:chOff x="5615574" y="3116842"/>
                <a:chExt cx="607700" cy="991678"/>
              </a:xfrm>
            </p:grpSpPr>
            <p:pic>
              <p:nvPicPr>
                <p:cNvPr id="57" name="Picture 56"/>
                <p:cNvPicPr>
                  <a:picLocks noChangeAspect="1"/>
                </p:cNvPicPr>
                <p:nvPr/>
              </p:nvPicPr>
              <p:blipFill>
                <a:blip r:embed="rId10"/>
                <a:stretch>
                  <a:fillRect/>
                </a:stretch>
              </p:blipFill>
              <p:spPr>
                <a:xfrm>
                  <a:off x="5624697" y="3116842"/>
                  <a:ext cx="598577" cy="715690"/>
                </a:xfrm>
                <a:prstGeom prst="rect">
                  <a:avLst/>
                </a:prstGeom>
              </p:spPr>
            </p:pic>
            <p:sp>
              <p:nvSpPr>
                <p:cNvPr id="8" name="Rectangle 7"/>
                <p:cNvSpPr/>
                <p:nvPr/>
              </p:nvSpPr>
              <p:spPr>
                <a:xfrm>
                  <a:off x="5615574" y="3754433"/>
                  <a:ext cx="521297" cy="354087"/>
                </a:xfrm>
                <a:prstGeom prst="rect">
                  <a:avLst/>
                </a:prstGeom>
              </p:spPr>
              <p:txBody>
                <a:bodyPr wrap="none">
                  <a:spAutoFit/>
                </a:bodyPr>
                <a:lstStyle/>
                <a:p>
                  <a:r>
                    <a:rPr lang="en-US" sz="1400" dirty="0" smtClean="0">
                      <a:solidFill>
                        <a:schemeClr val="accent2"/>
                      </a:solidFill>
                      <a:latin typeface="Calibri Light" panose="020F0302020204030204" pitchFamily="34" charset="0"/>
                    </a:rPr>
                    <a:t>EMR</a:t>
                  </a:r>
                  <a:endParaRPr lang="en-US" sz="1400" dirty="0">
                    <a:solidFill>
                      <a:schemeClr val="accent2"/>
                    </a:solidFill>
                  </a:endParaRPr>
                </a:p>
              </p:txBody>
            </p:sp>
          </p:grpSp>
          <p:grpSp>
            <p:nvGrpSpPr>
              <p:cNvPr id="10" name="Group 9"/>
              <p:cNvGrpSpPr/>
              <p:nvPr/>
            </p:nvGrpSpPr>
            <p:grpSpPr>
              <a:xfrm>
                <a:off x="6396564" y="3088894"/>
                <a:ext cx="894803" cy="1008320"/>
                <a:chOff x="6396564" y="3088894"/>
                <a:chExt cx="894803" cy="1008320"/>
              </a:xfrm>
            </p:grpSpPr>
            <p:pic>
              <p:nvPicPr>
                <p:cNvPr id="58" name="Picture 57" descr="RedShif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4970" y="3088894"/>
                  <a:ext cx="846397" cy="771586"/>
                </a:xfrm>
                <a:prstGeom prst="rect">
                  <a:avLst/>
                </a:prstGeom>
              </p:spPr>
            </p:pic>
            <p:sp>
              <p:nvSpPr>
                <p:cNvPr id="62" name="Rectangle 61"/>
                <p:cNvSpPr/>
                <p:nvPr/>
              </p:nvSpPr>
              <p:spPr>
                <a:xfrm>
                  <a:off x="6396564" y="3743127"/>
                  <a:ext cx="772776" cy="354087"/>
                </a:xfrm>
                <a:prstGeom prst="rect">
                  <a:avLst/>
                </a:prstGeom>
              </p:spPr>
              <p:txBody>
                <a:bodyPr wrap="none">
                  <a:spAutoFit/>
                </a:bodyPr>
                <a:lstStyle/>
                <a:p>
                  <a:r>
                    <a:rPr lang="en-US" sz="1400" dirty="0" smtClean="0">
                      <a:solidFill>
                        <a:schemeClr val="accent2"/>
                      </a:solidFill>
                      <a:latin typeface="Calibri Light" panose="020F0302020204030204" pitchFamily="34" charset="0"/>
                    </a:rPr>
                    <a:t>Redshift</a:t>
                  </a:r>
                  <a:endParaRPr lang="en-US" sz="1400" dirty="0">
                    <a:solidFill>
                      <a:schemeClr val="accent2"/>
                    </a:solidFill>
                  </a:endParaRPr>
                </a:p>
              </p:txBody>
            </p:sp>
          </p:grpSp>
        </p:grpSp>
        <p:grpSp>
          <p:nvGrpSpPr>
            <p:cNvPr id="4" name="Group 3"/>
            <p:cNvGrpSpPr/>
            <p:nvPr/>
          </p:nvGrpSpPr>
          <p:grpSpPr>
            <a:xfrm>
              <a:off x="5763641" y="3882462"/>
              <a:ext cx="1066427" cy="1110841"/>
              <a:chOff x="5801741" y="3901512"/>
              <a:chExt cx="1066427" cy="1110841"/>
            </a:xfrm>
          </p:grpSpPr>
          <p:pic>
            <p:nvPicPr>
              <p:cNvPr id="1026" name="Picture 2" descr="https://d2t8t6joz3mb9g.cloudfront.net/css/us-east-1/img/ML.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63128" y="3901512"/>
                <a:ext cx="717688" cy="6482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801741" y="4489133"/>
                <a:ext cx="1066427" cy="523220"/>
              </a:xfrm>
              <a:prstGeom prst="rect">
                <a:avLst/>
              </a:prstGeom>
            </p:spPr>
            <p:txBody>
              <a:bodyPr wrap="square">
                <a:spAutoFit/>
              </a:bodyPr>
              <a:lstStyle/>
              <a:p>
                <a:pPr algn="ctr"/>
                <a:r>
                  <a:rPr lang="en-US" sz="1400" dirty="0" smtClean="0">
                    <a:solidFill>
                      <a:schemeClr val="accent2"/>
                    </a:solidFill>
                    <a:latin typeface="Calibri Light" panose="020F0302020204030204" pitchFamily="34" charset="0"/>
                  </a:rPr>
                  <a:t>Machine</a:t>
                </a:r>
              </a:p>
              <a:p>
                <a:pPr algn="ctr"/>
                <a:r>
                  <a:rPr lang="en-US" sz="1400" dirty="0" smtClean="0">
                    <a:solidFill>
                      <a:schemeClr val="accent2"/>
                    </a:solidFill>
                    <a:latin typeface="Calibri Light" panose="020F0302020204030204" pitchFamily="34" charset="0"/>
                  </a:rPr>
                  <a:t>Learning</a:t>
                </a:r>
                <a:endParaRPr lang="en-US" sz="1400" dirty="0">
                  <a:solidFill>
                    <a:schemeClr val="accent2"/>
                  </a:solidFill>
                </a:endParaRPr>
              </a:p>
            </p:txBody>
          </p:sp>
        </p:grpSp>
      </p:grpSp>
      <p:grpSp>
        <p:nvGrpSpPr>
          <p:cNvPr id="13" name="Group 12"/>
          <p:cNvGrpSpPr/>
          <p:nvPr/>
        </p:nvGrpSpPr>
        <p:grpSpPr>
          <a:xfrm>
            <a:off x="296172" y="911742"/>
            <a:ext cx="7728606" cy="2027361"/>
            <a:chOff x="296172" y="911742"/>
            <a:chExt cx="7728606" cy="2027361"/>
          </a:xfrm>
        </p:grpSpPr>
        <p:grpSp>
          <p:nvGrpSpPr>
            <p:cNvPr id="124" name="Group 123"/>
            <p:cNvGrpSpPr/>
            <p:nvPr/>
          </p:nvGrpSpPr>
          <p:grpSpPr>
            <a:xfrm>
              <a:off x="761861" y="911742"/>
              <a:ext cx="7262917" cy="1004003"/>
              <a:chOff x="761861" y="911742"/>
              <a:chExt cx="7262917" cy="1004003"/>
            </a:xfrm>
          </p:grpSpPr>
          <p:grpSp>
            <p:nvGrpSpPr>
              <p:cNvPr id="125" name="Group 124"/>
              <p:cNvGrpSpPr/>
              <p:nvPr/>
            </p:nvGrpSpPr>
            <p:grpSpPr>
              <a:xfrm>
                <a:off x="761861" y="911742"/>
                <a:ext cx="7262917" cy="1004003"/>
                <a:chOff x="761861" y="911742"/>
                <a:chExt cx="7262917" cy="1004003"/>
              </a:xfrm>
            </p:grpSpPr>
            <p:grpSp>
              <p:nvGrpSpPr>
                <p:cNvPr id="130" name="Group 129"/>
                <p:cNvGrpSpPr/>
                <p:nvPr/>
              </p:nvGrpSpPr>
              <p:grpSpPr>
                <a:xfrm>
                  <a:off x="1146339" y="911742"/>
                  <a:ext cx="6446833" cy="1004003"/>
                  <a:chOff x="1475840" y="891822"/>
                  <a:chExt cx="7584036" cy="835378"/>
                </a:xfrm>
                <a:solidFill>
                  <a:srgbClr val="1F497D">
                    <a:lumMod val="75000"/>
                  </a:srgbClr>
                </a:solidFill>
              </p:grpSpPr>
              <p:sp>
                <p:nvSpPr>
                  <p:cNvPr id="134" name="Rectangle 133"/>
                  <p:cNvSpPr/>
                  <p:nvPr/>
                </p:nvSpPr>
                <p:spPr>
                  <a:xfrm>
                    <a:off x="1634066" y="891822"/>
                    <a:ext cx="7258756" cy="83537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35" name="Oval 134"/>
                  <p:cNvSpPr/>
                  <p:nvPr/>
                </p:nvSpPr>
                <p:spPr>
                  <a:xfrm flipH="1">
                    <a:off x="1475840"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36" name="Oval 135"/>
                  <p:cNvSpPr/>
                  <p:nvPr/>
                </p:nvSpPr>
                <p:spPr>
                  <a:xfrm flipH="1">
                    <a:off x="8743425"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nvGrpSpPr>
                <p:cNvPr id="131" name="Group 130"/>
                <p:cNvGrpSpPr/>
                <p:nvPr/>
              </p:nvGrpSpPr>
              <p:grpSpPr>
                <a:xfrm>
                  <a:off x="761861" y="1212176"/>
                  <a:ext cx="7262917" cy="404963"/>
                  <a:chOff x="761861" y="1212176"/>
                  <a:chExt cx="7262917" cy="404963"/>
                </a:xfrm>
              </p:grpSpPr>
              <p:sp>
                <p:nvSpPr>
                  <p:cNvPr id="132" name="Right Arrow 131"/>
                  <p:cNvSpPr/>
                  <p:nvPr/>
                </p:nvSpPr>
                <p:spPr>
                  <a:xfrm>
                    <a:off x="7451167"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33" name="Right Arrow 132"/>
                  <p:cNvSpPr/>
                  <p:nvPr/>
                </p:nvSpPr>
                <p:spPr>
                  <a:xfrm>
                    <a:off x="761861"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sp>
            <p:nvSpPr>
              <p:cNvPr id="126" name="Chevron 125"/>
              <p:cNvSpPr/>
              <p:nvPr/>
            </p:nvSpPr>
            <p:spPr>
              <a:xfrm>
                <a:off x="1423267" y="1026114"/>
                <a:ext cx="210997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Collect</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27" name="Chevron 126"/>
              <p:cNvSpPr/>
              <p:nvPr/>
            </p:nvSpPr>
            <p:spPr>
              <a:xfrm>
                <a:off x="3226003" y="1026114"/>
                <a:ext cx="221650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Process</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28" name="Chevron 127"/>
              <p:cNvSpPr/>
              <p:nvPr/>
            </p:nvSpPr>
            <p:spPr>
              <a:xfrm>
                <a:off x="5135272" y="1026114"/>
                <a:ext cx="2104330"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Analyze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29" name="Parallelogram 128"/>
              <p:cNvSpPr/>
              <p:nvPr/>
            </p:nvSpPr>
            <p:spPr>
              <a:xfrm>
                <a:off x="1423268" y="1415572"/>
                <a:ext cx="5816334" cy="389458"/>
              </a:xfrm>
              <a:prstGeom prst="parallelogram">
                <a:avLst>
                  <a:gd name="adj" fmla="val 96274"/>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Store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grpSp>
        <p:grpSp>
          <p:nvGrpSpPr>
            <p:cNvPr id="137" name="Group 136"/>
            <p:cNvGrpSpPr/>
            <p:nvPr/>
          </p:nvGrpSpPr>
          <p:grpSpPr>
            <a:xfrm>
              <a:off x="296172" y="1343551"/>
              <a:ext cx="2490352" cy="1578300"/>
              <a:chOff x="296172" y="1343551"/>
              <a:chExt cx="2490352" cy="1578300"/>
            </a:xfrm>
          </p:grpSpPr>
          <p:sp>
            <p:nvSpPr>
              <p:cNvPr id="138" name="Rectangle 137"/>
              <p:cNvSpPr/>
              <p:nvPr/>
            </p:nvSpPr>
            <p:spPr>
              <a:xfrm>
                <a:off x="296172" y="2213965"/>
                <a:ext cx="2144918" cy="707886"/>
              </a:xfrm>
              <a:prstGeom prst="rect">
                <a:avLst/>
              </a:prstGeom>
            </p:spPr>
            <p:txBody>
              <a:bodyPr wrap="square">
                <a:spAutoFit/>
              </a:bodyPr>
              <a:lstStyle/>
              <a:p>
                <a:pPr algn="ctr"/>
                <a:r>
                  <a:rPr lang="en-US" sz="2000" dirty="0">
                    <a:solidFill>
                      <a:schemeClr val="tx2"/>
                    </a:solidFill>
                    <a:latin typeface="Century Gothic" panose="020B0502020202020204" pitchFamily="34" charset="0"/>
                  </a:rPr>
                  <a:t>Data </a:t>
                </a:r>
                <a:r>
                  <a:rPr lang="en-US" sz="2000" dirty="0" smtClean="0">
                    <a:solidFill>
                      <a:schemeClr val="tx2"/>
                    </a:solidFill>
                    <a:latin typeface="Century Gothic" panose="020B0502020202020204" pitchFamily="34" charset="0"/>
                  </a:rPr>
                  <a:t>Collection</a:t>
                </a:r>
              </a:p>
              <a:p>
                <a:pPr algn="ctr"/>
                <a:r>
                  <a:rPr lang="en-US" sz="2000" dirty="0" smtClean="0">
                    <a:solidFill>
                      <a:schemeClr val="tx2"/>
                    </a:solidFill>
                    <a:latin typeface="Century Gothic" panose="020B0502020202020204" pitchFamily="34" charset="0"/>
                  </a:rPr>
                  <a:t>and Storage</a:t>
                </a:r>
                <a:endParaRPr lang="en-US" sz="1400" dirty="0">
                  <a:solidFill>
                    <a:schemeClr val="tx2"/>
                  </a:solidFill>
                </a:endParaRPr>
              </a:p>
            </p:txBody>
          </p:sp>
          <p:cxnSp>
            <p:nvCxnSpPr>
              <p:cNvPr id="139" name="Straight Arrow Connector 138"/>
              <p:cNvCxnSpPr/>
              <p:nvPr/>
            </p:nvCxnSpPr>
            <p:spPr>
              <a:xfrm flipH="1">
                <a:off x="1711263" y="1449701"/>
                <a:ext cx="971552" cy="764264"/>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0" name="Oval 139"/>
              <p:cNvSpPr/>
              <p:nvPr/>
            </p:nvSpPr>
            <p:spPr>
              <a:xfrm>
                <a:off x="2579106" y="1343551"/>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141" name="Group 140"/>
            <p:cNvGrpSpPr/>
            <p:nvPr/>
          </p:nvGrpSpPr>
          <p:grpSpPr>
            <a:xfrm>
              <a:off x="4807000" y="1139413"/>
              <a:ext cx="1495922" cy="1799690"/>
              <a:chOff x="4781122" y="1087657"/>
              <a:chExt cx="1495922" cy="1799690"/>
            </a:xfrm>
          </p:grpSpPr>
          <p:sp>
            <p:nvSpPr>
              <p:cNvPr id="142" name="Rectangle 141"/>
              <p:cNvSpPr/>
              <p:nvPr/>
            </p:nvSpPr>
            <p:spPr>
              <a:xfrm>
                <a:off x="4781122" y="2179461"/>
                <a:ext cx="1495922"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a:t>
                </a:r>
              </a:p>
              <a:p>
                <a:pPr algn="ctr"/>
                <a:r>
                  <a:rPr lang="en-US" sz="2000" dirty="0" smtClean="0">
                    <a:solidFill>
                      <a:schemeClr val="tx2"/>
                    </a:solidFill>
                    <a:latin typeface="Century Gothic" panose="020B0502020202020204" pitchFamily="34" charset="0"/>
                  </a:rPr>
                  <a:t>Processing</a:t>
                </a:r>
              </a:p>
            </p:txBody>
          </p:sp>
          <p:cxnSp>
            <p:nvCxnSpPr>
              <p:cNvPr id="143" name="Straight Arrow Connector 142"/>
              <p:cNvCxnSpPr/>
              <p:nvPr/>
            </p:nvCxnSpPr>
            <p:spPr>
              <a:xfrm>
                <a:off x="4930046" y="1188275"/>
                <a:ext cx="495210" cy="102569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4" name="Oval 143"/>
              <p:cNvSpPr/>
              <p:nvPr/>
            </p:nvSpPr>
            <p:spPr>
              <a:xfrm>
                <a:off x="4850130"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145" name="Group 144"/>
            <p:cNvGrpSpPr/>
            <p:nvPr/>
          </p:nvGrpSpPr>
          <p:grpSpPr>
            <a:xfrm>
              <a:off x="2719570" y="1165291"/>
              <a:ext cx="1495923" cy="1771949"/>
              <a:chOff x="2641936" y="1087657"/>
              <a:chExt cx="1495923" cy="1771949"/>
            </a:xfrm>
          </p:grpSpPr>
          <p:cxnSp>
            <p:nvCxnSpPr>
              <p:cNvPr id="146" name="Straight Arrow Connector 145"/>
              <p:cNvCxnSpPr/>
              <p:nvPr/>
            </p:nvCxnSpPr>
            <p:spPr>
              <a:xfrm flipH="1">
                <a:off x="3390182" y="1208484"/>
                <a:ext cx="251071" cy="100548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7" name="Oval 146"/>
              <p:cNvSpPr/>
              <p:nvPr/>
            </p:nvSpPr>
            <p:spPr>
              <a:xfrm>
                <a:off x="3533242"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148" name="Rectangle 147"/>
              <p:cNvSpPr/>
              <p:nvPr/>
            </p:nvSpPr>
            <p:spPr>
              <a:xfrm>
                <a:off x="2641936" y="2151720"/>
                <a:ext cx="1495923" cy="707886"/>
              </a:xfrm>
              <a:prstGeom prst="rect">
                <a:avLst/>
              </a:prstGeom>
            </p:spPr>
            <p:txBody>
              <a:bodyPr wrap="none">
                <a:spAutoFit/>
              </a:bodyPr>
              <a:lstStyle/>
              <a:p>
                <a:pPr algn="ctr"/>
                <a:r>
                  <a:rPr lang="en-US" sz="2000" dirty="0" smtClean="0">
                    <a:solidFill>
                      <a:schemeClr val="tx2"/>
                    </a:solidFill>
                    <a:latin typeface="Century Gothic" panose="020B0502020202020204" pitchFamily="34" charset="0"/>
                  </a:rPr>
                  <a:t>Event</a:t>
                </a:r>
              </a:p>
              <a:p>
                <a:pPr algn="ctr"/>
                <a:r>
                  <a:rPr lang="en-US" sz="2000" dirty="0" smtClean="0">
                    <a:solidFill>
                      <a:schemeClr val="tx2"/>
                    </a:solidFill>
                    <a:latin typeface="Century Gothic" panose="020B0502020202020204" pitchFamily="34" charset="0"/>
                  </a:rPr>
                  <a:t>Processing</a:t>
                </a:r>
                <a:endParaRPr lang="en-US" dirty="0">
                  <a:solidFill>
                    <a:schemeClr val="tx2"/>
                  </a:solidFill>
                </a:endParaRPr>
              </a:p>
            </p:txBody>
          </p:sp>
        </p:grpSp>
        <p:grpSp>
          <p:nvGrpSpPr>
            <p:cNvPr id="149" name="Group 148"/>
            <p:cNvGrpSpPr/>
            <p:nvPr/>
          </p:nvGrpSpPr>
          <p:grpSpPr>
            <a:xfrm>
              <a:off x="5980019" y="1309422"/>
              <a:ext cx="1811810" cy="1629681"/>
              <a:chOff x="5980019" y="1309422"/>
              <a:chExt cx="1811810" cy="1629681"/>
            </a:xfrm>
          </p:grpSpPr>
          <p:cxnSp>
            <p:nvCxnSpPr>
              <p:cNvPr id="150" name="Straight Arrow Connector 149"/>
              <p:cNvCxnSpPr/>
              <p:nvPr/>
            </p:nvCxnSpPr>
            <p:spPr>
              <a:xfrm>
                <a:off x="6079403" y="1430249"/>
                <a:ext cx="931639" cy="783716"/>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1" name="Oval 150"/>
              <p:cNvSpPr/>
              <p:nvPr/>
            </p:nvSpPr>
            <p:spPr>
              <a:xfrm>
                <a:off x="5980019" y="1309422"/>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152" name="Rectangle 151"/>
              <p:cNvSpPr/>
              <p:nvPr/>
            </p:nvSpPr>
            <p:spPr>
              <a:xfrm>
                <a:off x="6646964" y="2231217"/>
                <a:ext cx="1144865"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 </a:t>
                </a:r>
              </a:p>
              <a:p>
                <a:pPr algn="ctr"/>
                <a:r>
                  <a:rPr lang="en-US" sz="2000" dirty="0" smtClean="0">
                    <a:solidFill>
                      <a:schemeClr val="tx2"/>
                    </a:solidFill>
                    <a:latin typeface="Century Gothic" panose="020B0502020202020204" pitchFamily="34" charset="0"/>
                  </a:rPr>
                  <a:t>Analysis</a:t>
                </a:r>
                <a:endParaRPr lang="en-US" dirty="0">
                  <a:solidFill>
                    <a:schemeClr val="tx2"/>
                  </a:solidFill>
                </a:endParaRPr>
              </a:p>
            </p:txBody>
          </p:sp>
        </p:grpSp>
      </p:grpSp>
      <p:grpSp>
        <p:nvGrpSpPr>
          <p:cNvPr id="65" name="Group 64"/>
          <p:cNvGrpSpPr/>
          <p:nvPr/>
        </p:nvGrpSpPr>
        <p:grpSpPr>
          <a:xfrm>
            <a:off x="7371883" y="3189432"/>
            <a:ext cx="1418683" cy="1198609"/>
            <a:chOff x="6118682" y="3078777"/>
            <a:chExt cx="1418683" cy="1198609"/>
          </a:xfrm>
        </p:grpSpPr>
        <p:pic>
          <p:nvPicPr>
            <p:cNvPr id="66" name="Picture 6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572366" y="3206420"/>
              <a:ext cx="526065" cy="526065"/>
            </a:xfrm>
            <a:prstGeom prst="rect">
              <a:avLst/>
            </a:prstGeom>
          </p:spPr>
        </p:pic>
        <p:sp>
          <p:nvSpPr>
            <p:cNvPr id="67" name="Rectangle 66"/>
            <p:cNvSpPr/>
            <p:nvPr/>
          </p:nvSpPr>
          <p:spPr>
            <a:xfrm>
              <a:off x="6323563" y="3197612"/>
              <a:ext cx="981772" cy="985885"/>
            </a:xfrm>
            <a:prstGeom prst="rect">
              <a:avLst/>
            </a:prstGeom>
            <a:noFill/>
            <a:ln w="762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TextBox 67"/>
            <p:cNvSpPr txBox="1"/>
            <p:nvPr/>
          </p:nvSpPr>
          <p:spPr>
            <a:xfrm>
              <a:off x="6118682" y="3647574"/>
              <a:ext cx="1418683"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rgbClr val="246BBA"/>
                  </a:solidFill>
                </a:rPr>
                <a:t>Amazon </a:t>
              </a:r>
              <a:br>
                <a:rPr lang="en-AU" sz="1050" b="1" dirty="0" smtClean="0">
                  <a:solidFill>
                    <a:srgbClr val="246BBA"/>
                  </a:solidFill>
                </a:rPr>
              </a:br>
              <a:r>
                <a:rPr lang="en-AU" sz="1050" b="1" dirty="0" smtClean="0">
                  <a:solidFill>
                    <a:srgbClr val="246BBA"/>
                  </a:solidFill>
                </a:rPr>
                <a:t>QuickSight</a:t>
              </a:r>
              <a:endParaRPr lang="en-US" sz="1050" b="1" dirty="0">
                <a:solidFill>
                  <a:srgbClr val="246BBA"/>
                </a:solidFill>
              </a:endParaRPr>
            </a:p>
          </p:txBody>
        </p:sp>
        <p:sp>
          <p:nvSpPr>
            <p:cNvPr id="69" name="16-Point Star 68"/>
            <p:cNvSpPr>
              <a:spLocks noChangeAspect="1"/>
            </p:cNvSpPr>
            <p:nvPr/>
          </p:nvSpPr>
          <p:spPr>
            <a:xfrm rot="19804932">
              <a:off x="7077502" y="3078777"/>
              <a:ext cx="356414" cy="356414"/>
            </a:xfrm>
            <a:prstGeom prst="star16">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900" b="1" dirty="0" smtClean="0"/>
                <a:t>New!</a:t>
              </a:r>
              <a:endParaRPr lang="en-US" sz="900" b="1" dirty="0"/>
            </a:p>
          </p:txBody>
        </p:sp>
      </p:grpSp>
    </p:spTree>
    <p:extLst>
      <p:ext uri="{BB962C8B-B14F-4D97-AF65-F5344CB8AC3E}">
        <p14:creationId xmlns:p14="http://schemas.microsoft.com/office/powerpoint/2010/main" val="1390062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primitive patterns</a:t>
            </a:r>
            <a:endParaRPr lang="en-US" dirty="0"/>
          </a:p>
        </p:txBody>
      </p:sp>
      <p:grpSp>
        <p:nvGrpSpPr>
          <p:cNvPr id="20" name="Group 19"/>
          <p:cNvGrpSpPr/>
          <p:nvPr/>
        </p:nvGrpSpPr>
        <p:grpSpPr>
          <a:xfrm>
            <a:off x="740978" y="2982140"/>
            <a:ext cx="1920744" cy="2161359"/>
            <a:chOff x="740978" y="2982140"/>
            <a:chExt cx="1920744" cy="2161359"/>
          </a:xfrm>
        </p:grpSpPr>
        <p:grpSp>
          <p:nvGrpSpPr>
            <p:cNvPr id="7" name="Group 6"/>
            <p:cNvGrpSpPr/>
            <p:nvPr/>
          </p:nvGrpSpPr>
          <p:grpSpPr>
            <a:xfrm>
              <a:off x="779113" y="2982140"/>
              <a:ext cx="1882609" cy="2100978"/>
              <a:chOff x="779113" y="2982140"/>
              <a:chExt cx="1882609" cy="2100978"/>
            </a:xfrm>
          </p:grpSpPr>
          <p:pic>
            <p:nvPicPr>
              <p:cNvPr id="52" name="Picture 51" descr="Kinesi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148" y="3590774"/>
                <a:ext cx="455331" cy="471437"/>
              </a:xfrm>
              <a:prstGeom prst="rect">
                <a:avLst/>
              </a:prstGeom>
            </p:spPr>
          </p:pic>
          <p:sp>
            <p:nvSpPr>
              <p:cNvPr id="3" name="TextBox 2"/>
              <p:cNvSpPr txBox="1"/>
              <p:nvPr/>
            </p:nvSpPr>
            <p:spPr>
              <a:xfrm>
                <a:off x="1288589" y="3051793"/>
                <a:ext cx="1373133" cy="2031325"/>
              </a:xfrm>
              <a:prstGeom prst="rect">
                <a:avLst/>
              </a:prstGeom>
              <a:noFill/>
            </p:spPr>
            <p:txBody>
              <a:bodyPr wrap="none" rtlCol="0">
                <a:spAutoFit/>
              </a:bodyPr>
              <a:lstStyle/>
              <a:p>
                <a:r>
                  <a:rPr lang="en-US" dirty="0" smtClean="0">
                    <a:solidFill>
                      <a:schemeClr val="accent2"/>
                    </a:solidFill>
                    <a:latin typeface="Calibri Light" panose="020F0302020204030204" pitchFamily="34" charset="0"/>
                  </a:rPr>
                  <a:t>S3</a:t>
                </a:r>
              </a:p>
              <a:p>
                <a:endParaRPr lang="en-US" dirty="0" smtClean="0">
                  <a:solidFill>
                    <a:schemeClr val="accent2"/>
                  </a:solidFill>
                  <a:latin typeface="Calibri Light" panose="020F0302020204030204" pitchFamily="34" charset="0"/>
                </a:endParaRPr>
              </a:p>
              <a:p>
                <a:r>
                  <a:rPr lang="en-US" dirty="0" smtClean="0">
                    <a:solidFill>
                      <a:schemeClr val="accent2"/>
                    </a:solidFill>
                    <a:latin typeface="Calibri Light" panose="020F0302020204030204" pitchFamily="34" charset="0"/>
                  </a:rPr>
                  <a:t>Kinesis</a:t>
                </a:r>
              </a:p>
              <a:p>
                <a:endParaRPr lang="en-US" dirty="0" smtClean="0">
                  <a:solidFill>
                    <a:schemeClr val="accent2"/>
                  </a:solidFill>
                  <a:latin typeface="Calibri Light" panose="020F0302020204030204" pitchFamily="34" charset="0"/>
                </a:endParaRPr>
              </a:p>
              <a:p>
                <a:r>
                  <a:rPr lang="en-US" dirty="0" smtClean="0">
                    <a:solidFill>
                      <a:schemeClr val="accent2"/>
                    </a:solidFill>
                    <a:latin typeface="Calibri Light" panose="020F0302020204030204" pitchFamily="34" charset="0"/>
                  </a:rPr>
                  <a:t>DynamoDB</a:t>
                </a:r>
              </a:p>
              <a:p>
                <a:endParaRPr lang="en-US" dirty="0" smtClean="0">
                  <a:solidFill>
                    <a:schemeClr val="accent2"/>
                  </a:solidFill>
                  <a:latin typeface="Calibri Light" panose="020F0302020204030204" pitchFamily="34" charset="0"/>
                </a:endParaRPr>
              </a:p>
              <a:p>
                <a:r>
                  <a:rPr lang="en-US" dirty="0" smtClean="0">
                    <a:solidFill>
                      <a:schemeClr val="accent2"/>
                    </a:solidFill>
                    <a:latin typeface="Calibri Light" panose="020F0302020204030204" pitchFamily="34" charset="0"/>
                  </a:rPr>
                  <a:t>RDS (Aurora)</a:t>
                </a:r>
              </a:p>
            </p:txBody>
          </p:sp>
          <p:pic>
            <p:nvPicPr>
              <p:cNvPr id="59" name="Picture 58"/>
              <p:cNvPicPr>
                <a:picLocks noChangeAspect="1"/>
              </p:cNvPicPr>
              <p:nvPr/>
            </p:nvPicPr>
            <p:blipFill>
              <a:blip r:embed="rId3"/>
              <a:stretch>
                <a:fillRect/>
              </a:stretch>
            </p:blipFill>
            <p:spPr>
              <a:xfrm>
                <a:off x="779113" y="2982140"/>
                <a:ext cx="506090" cy="541296"/>
              </a:xfrm>
              <a:prstGeom prst="rect">
                <a:avLst/>
              </a:prstGeom>
            </p:spPr>
          </p:pic>
          <p:pic>
            <p:nvPicPr>
              <p:cNvPr id="60" name="Picture 59"/>
              <p:cNvPicPr>
                <a:picLocks noChangeAspect="1"/>
              </p:cNvPicPr>
              <p:nvPr/>
            </p:nvPicPr>
            <p:blipFill>
              <a:blip r:embed="rId4"/>
              <a:stretch>
                <a:fillRect/>
              </a:stretch>
            </p:blipFill>
            <p:spPr>
              <a:xfrm>
                <a:off x="855220" y="4149222"/>
                <a:ext cx="383761" cy="428909"/>
              </a:xfrm>
              <a:prstGeom prst="rect">
                <a:avLst/>
              </a:prstGeom>
            </p:spPr>
          </p:pic>
        </p:grpSp>
        <p:grpSp>
          <p:nvGrpSpPr>
            <p:cNvPr id="93" name="Group 92"/>
            <p:cNvGrpSpPr/>
            <p:nvPr/>
          </p:nvGrpSpPr>
          <p:grpSpPr>
            <a:xfrm>
              <a:off x="740978" y="4659948"/>
              <a:ext cx="610401" cy="483551"/>
              <a:chOff x="3338465" y="2927782"/>
              <a:chExt cx="1088883" cy="910794"/>
            </a:xfrm>
          </p:grpSpPr>
          <p:pic>
            <p:nvPicPr>
              <p:cNvPr id="94" name="Picture 93" descr="RDS-DB-Insta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8465" y="2927782"/>
                <a:ext cx="1088883" cy="910794"/>
              </a:xfrm>
              <a:prstGeom prst="rect">
                <a:avLst/>
              </a:prstGeom>
            </p:spPr>
          </p:pic>
          <p:pic>
            <p:nvPicPr>
              <p:cNvPr id="95" name="Picture 94" descr="Database_Amazon RDS MySQL DB Instance.eps"/>
              <p:cNvPicPr>
                <a:picLocks noChangeAspect="1"/>
              </p:cNvPicPr>
              <p:nvPr/>
            </p:nvPicPr>
            <p:blipFill rotWithShape="1">
              <a:blip r:embed="rId6">
                <a:extLst>
                  <a:ext uri="{28A0092B-C50C-407E-A947-70E740481C1C}">
                    <a14:useLocalDpi xmlns:a14="http://schemas.microsoft.com/office/drawing/2010/main" val="0"/>
                  </a:ext>
                </a:extLst>
              </a:blip>
              <a:srcRect l="27889" t="39363" r="23567" b="30318"/>
              <a:stretch/>
            </p:blipFill>
            <p:spPr>
              <a:xfrm>
                <a:off x="3611443" y="3232684"/>
                <a:ext cx="542925" cy="405866"/>
              </a:xfrm>
              <a:prstGeom prst="rect">
                <a:avLst/>
              </a:prstGeom>
            </p:spPr>
          </p:pic>
        </p:grpSp>
      </p:grpSp>
      <p:grpSp>
        <p:nvGrpSpPr>
          <p:cNvPr id="13" name="Group 12"/>
          <p:cNvGrpSpPr/>
          <p:nvPr/>
        </p:nvGrpSpPr>
        <p:grpSpPr>
          <a:xfrm>
            <a:off x="296172" y="911742"/>
            <a:ext cx="7728606" cy="2027361"/>
            <a:chOff x="296172" y="911742"/>
            <a:chExt cx="7728606" cy="2027361"/>
          </a:xfrm>
        </p:grpSpPr>
        <p:grpSp>
          <p:nvGrpSpPr>
            <p:cNvPr id="124" name="Group 123"/>
            <p:cNvGrpSpPr/>
            <p:nvPr/>
          </p:nvGrpSpPr>
          <p:grpSpPr>
            <a:xfrm>
              <a:off x="761861" y="911742"/>
              <a:ext cx="7262917" cy="1004003"/>
              <a:chOff x="761861" y="911742"/>
              <a:chExt cx="7262917" cy="1004003"/>
            </a:xfrm>
          </p:grpSpPr>
          <p:grpSp>
            <p:nvGrpSpPr>
              <p:cNvPr id="125" name="Group 124"/>
              <p:cNvGrpSpPr/>
              <p:nvPr/>
            </p:nvGrpSpPr>
            <p:grpSpPr>
              <a:xfrm>
                <a:off x="761861" y="911742"/>
                <a:ext cx="7262917" cy="1004003"/>
                <a:chOff x="761861" y="911742"/>
                <a:chExt cx="7262917" cy="1004003"/>
              </a:xfrm>
            </p:grpSpPr>
            <p:grpSp>
              <p:nvGrpSpPr>
                <p:cNvPr id="130" name="Group 129"/>
                <p:cNvGrpSpPr/>
                <p:nvPr/>
              </p:nvGrpSpPr>
              <p:grpSpPr>
                <a:xfrm>
                  <a:off x="1146339" y="911742"/>
                  <a:ext cx="6446833" cy="1004003"/>
                  <a:chOff x="1475840" y="891822"/>
                  <a:chExt cx="7584036" cy="835378"/>
                </a:xfrm>
                <a:solidFill>
                  <a:srgbClr val="1F497D">
                    <a:lumMod val="75000"/>
                  </a:srgbClr>
                </a:solidFill>
              </p:grpSpPr>
              <p:sp>
                <p:nvSpPr>
                  <p:cNvPr id="134" name="Rectangle 133"/>
                  <p:cNvSpPr/>
                  <p:nvPr/>
                </p:nvSpPr>
                <p:spPr>
                  <a:xfrm>
                    <a:off x="1634066" y="891822"/>
                    <a:ext cx="7258756" cy="83537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35" name="Oval 134"/>
                  <p:cNvSpPr/>
                  <p:nvPr/>
                </p:nvSpPr>
                <p:spPr>
                  <a:xfrm flipH="1">
                    <a:off x="1475840"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36" name="Oval 135"/>
                  <p:cNvSpPr/>
                  <p:nvPr/>
                </p:nvSpPr>
                <p:spPr>
                  <a:xfrm flipH="1">
                    <a:off x="8743425"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nvGrpSpPr>
                <p:cNvPr id="131" name="Group 130"/>
                <p:cNvGrpSpPr/>
                <p:nvPr/>
              </p:nvGrpSpPr>
              <p:grpSpPr>
                <a:xfrm>
                  <a:off x="761861" y="1212176"/>
                  <a:ext cx="7262917" cy="404963"/>
                  <a:chOff x="761861" y="1212176"/>
                  <a:chExt cx="7262917" cy="404963"/>
                </a:xfrm>
              </p:grpSpPr>
              <p:sp>
                <p:nvSpPr>
                  <p:cNvPr id="132" name="Right Arrow 131"/>
                  <p:cNvSpPr/>
                  <p:nvPr/>
                </p:nvSpPr>
                <p:spPr>
                  <a:xfrm>
                    <a:off x="7451167"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33" name="Right Arrow 132"/>
                  <p:cNvSpPr/>
                  <p:nvPr/>
                </p:nvSpPr>
                <p:spPr>
                  <a:xfrm>
                    <a:off x="761861"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sp>
            <p:nvSpPr>
              <p:cNvPr id="126" name="Chevron 125"/>
              <p:cNvSpPr/>
              <p:nvPr/>
            </p:nvSpPr>
            <p:spPr>
              <a:xfrm>
                <a:off x="1423267" y="1026114"/>
                <a:ext cx="210997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Collect</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27" name="Chevron 126"/>
              <p:cNvSpPr/>
              <p:nvPr/>
            </p:nvSpPr>
            <p:spPr>
              <a:xfrm>
                <a:off x="3226003" y="1026114"/>
                <a:ext cx="221650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Process</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28" name="Chevron 127"/>
              <p:cNvSpPr/>
              <p:nvPr/>
            </p:nvSpPr>
            <p:spPr>
              <a:xfrm>
                <a:off x="5135272" y="1026114"/>
                <a:ext cx="2104330"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Analyze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29" name="Parallelogram 128"/>
              <p:cNvSpPr/>
              <p:nvPr/>
            </p:nvSpPr>
            <p:spPr>
              <a:xfrm>
                <a:off x="1423268" y="1415572"/>
                <a:ext cx="5816334" cy="389458"/>
              </a:xfrm>
              <a:prstGeom prst="parallelogram">
                <a:avLst>
                  <a:gd name="adj" fmla="val 96274"/>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Store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grpSp>
        <p:grpSp>
          <p:nvGrpSpPr>
            <p:cNvPr id="137" name="Group 136"/>
            <p:cNvGrpSpPr/>
            <p:nvPr/>
          </p:nvGrpSpPr>
          <p:grpSpPr>
            <a:xfrm>
              <a:off x="296172" y="1343551"/>
              <a:ext cx="2490352" cy="1578300"/>
              <a:chOff x="296172" y="1343551"/>
              <a:chExt cx="2490352" cy="1578300"/>
            </a:xfrm>
          </p:grpSpPr>
          <p:sp>
            <p:nvSpPr>
              <p:cNvPr id="138" name="Rectangle 137"/>
              <p:cNvSpPr/>
              <p:nvPr/>
            </p:nvSpPr>
            <p:spPr>
              <a:xfrm>
                <a:off x="296172" y="2213965"/>
                <a:ext cx="2144918" cy="707886"/>
              </a:xfrm>
              <a:prstGeom prst="rect">
                <a:avLst/>
              </a:prstGeom>
            </p:spPr>
            <p:txBody>
              <a:bodyPr wrap="square">
                <a:spAutoFit/>
              </a:bodyPr>
              <a:lstStyle/>
              <a:p>
                <a:pPr algn="ctr"/>
                <a:r>
                  <a:rPr lang="en-US" sz="2000" dirty="0">
                    <a:solidFill>
                      <a:schemeClr val="tx2"/>
                    </a:solidFill>
                    <a:latin typeface="Century Gothic" panose="020B0502020202020204" pitchFamily="34" charset="0"/>
                  </a:rPr>
                  <a:t>Data </a:t>
                </a:r>
                <a:r>
                  <a:rPr lang="en-US" sz="2000" dirty="0" smtClean="0">
                    <a:solidFill>
                      <a:schemeClr val="tx2"/>
                    </a:solidFill>
                    <a:latin typeface="Century Gothic" panose="020B0502020202020204" pitchFamily="34" charset="0"/>
                  </a:rPr>
                  <a:t>Collection</a:t>
                </a:r>
              </a:p>
              <a:p>
                <a:pPr algn="ctr"/>
                <a:r>
                  <a:rPr lang="en-US" sz="2000" dirty="0" smtClean="0">
                    <a:solidFill>
                      <a:schemeClr val="tx2"/>
                    </a:solidFill>
                    <a:latin typeface="Century Gothic" panose="020B0502020202020204" pitchFamily="34" charset="0"/>
                  </a:rPr>
                  <a:t>and Storage</a:t>
                </a:r>
                <a:endParaRPr lang="en-US" sz="1400" dirty="0">
                  <a:solidFill>
                    <a:schemeClr val="tx2"/>
                  </a:solidFill>
                </a:endParaRPr>
              </a:p>
            </p:txBody>
          </p:sp>
          <p:cxnSp>
            <p:nvCxnSpPr>
              <p:cNvPr id="139" name="Straight Arrow Connector 138"/>
              <p:cNvCxnSpPr/>
              <p:nvPr/>
            </p:nvCxnSpPr>
            <p:spPr>
              <a:xfrm flipH="1">
                <a:off x="1711263" y="1449701"/>
                <a:ext cx="971552" cy="764264"/>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0" name="Oval 139"/>
              <p:cNvSpPr/>
              <p:nvPr/>
            </p:nvSpPr>
            <p:spPr>
              <a:xfrm>
                <a:off x="2579106" y="1343551"/>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141" name="Group 140"/>
            <p:cNvGrpSpPr/>
            <p:nvPr/>
          </p:nvGrpSpPr>
          <p:grpSpPr>
            <a:xfrm>
              <a:off x="4807000" y="1139413"/>
              <a:ext cx="1495922" cy="1799690"/>
              <a:chOff x="4781122" y="1087657"/>
              <a:chExt cx="1495922" cy="1799690"/>
            </a:xfrm>
          </p:grpSpPr>
          <p:sp>
            <p:nvSpPr>
              <p:cNvPr id="142" name="Rectangle 141"/>
              <p:cNvSpPr/>
              <p:nvPr/>
            </p:nvSpPr>
            <p:spPr>
              <a:xfrm>
                <a:off x="4781122" y="2179461"/>
                <a:ext cx="1495922"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a:t>
                </a:r>
              </a:p>
              <a:p>
                <a:pPr algn="ctr"/>
                <a:r>
                  <a:rPr lang="en-US" sz="2000" dirty="0" smtClean="0">
                    <a:solidFill>
                      <a:schemeClr val="tx2"/>
                    </a:solidFill>
                    <a:latin typeface="Century Gothic" panose="020B0502020202020204" pitchFamily="34" charset="0"/>
                  </a:rPr>
                  <a:t>Processing</a:t>
                </a:r>
              </a:p>
            </p:txBody>
          </p:sp>
          <p:cxnSp>
            <p:nvCxnSpPr>
              <p:cNvPr id="143" name="Straight Arrow Connector 142"/>
              <p:cNvCxnSpPr/>
              <p:nvPr/>
            </p:nvCxnSpPr>
            <p:spPr>
              <a:xfrm>
                <a:off x="4930046" y="1188275"/>
                <a:ext cx="495210" cy="102569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4" name="Oval 143"/>
              <p:cNvSpPr/>
              <p:nvPr/>
            </p:nvSpPr>
            <p:spPr>
              <a:xfrm>
                <a:off x="4850130"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145" name="Group 144"/>
            <p:cNvGrpSpPr/>
            <p:nvPr/>
          </p:nvGrpSpPr>
          <p:grpSpPr>
            <a:xfrm>
              <a:off x="2719570" y="1165291"/>
              <a:ext cx="1495923" cy="1771949"/>
              <a:chOff x="2641936" y="1087657"/>
              <a:chExt cx="1495923" cy="1771949"/>
            </a:xfrm>
          </p:grpSpPr>
          <p:cxnSp>
            <p:nvCxnSpPr>
              <p:cNvPr id="146" name="Straight Arrow Connector 145"/>
              <p:cNvCxnSpPr/>
              <p:nvPr/>
            </p:nvCxnSpPr>
            <p:spPr>
              <a:xfrm flipH="1">
                <a:off x="3390182" y="1208484"/>
                <a:ext cx="251071" cy="100548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7" name="Oval 146"/>
              <p:cNvSpPr/>
              <p:nvPr/>
            </p:nvSpPr>
            <p:spPr>
              <a:xfrm>
                <a:off x="3533242"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148" name="Rectangle 147"/>
              <p:cNvSpPr/>
              <p:nvPr/>
            </p:nvSpPr>
            <p:spPr>
              <a:xfrm>
                <a:off x="2641936" y="2151720"/>
                <a:ext cx="1495923" cy="707886"/>
              </a:xfrm>
              <a:prstGeom prst="rect">
                <a:avLst/>
              </a:prstGeom>
            </p:spPr>
            <p:txBody>
              <a:bodyPr wrap="none">
                <a:spAutoFit/>
              </a:bodyPr>
              <a:lstStyle/>
              <a:p>
                <a:pPr algn="ctr"/>
                <a:r>
                  <a:rPr lang="en-US" sz="2000" dirty="0" smtClean="0">
                    <a:solidFill>
                      <a:schemeClr val="tx2"/>
                    </a:solidFill>
                    <a:latin typeface="Century Gothic" panose="020B0502020202020204" pitchFamily="34" charset="0"/>
                  </a:rPr>
                  <a:t>Event</a:t>
                </a:r>
              </a:p>
              <a:p>
                <a:pPr algn="ctr"/>
                <a:r>
                  <a:rPr lang="en-US" sz="2000" dirty="0" smtClean="0">
                    <a:solidFill>
                      <a:schemeClr val="tx2"/>
                    </a:solidFill>
                    <a:latin typeface="Century Gothic" panose="020B0502020202020204" pitchFamily="34" charset="0"/>
                  </a:rPr>
                  <a:t>Processing</a:t>
                </a:r>
                <a:endParaRPr lang="en-US" dirty="0">
                  <a:solidFill>
                    <a:schemeClr val="tx2"/>
                  </a:solidFill>
                </a:endParaRPr>
              </a:p>
            </p:txBody>
          </p:sp>
        </p:grpSp>
        <p:grpSp>
          <p:nvGrpSpPr>
            <p:cNvPr id="149" name="Group 148"/>
            <p:cNvGrpSpPr/>
            <p:nvPr/>
          </p:nvGrpSpPr>
          <p:grpSpPr>
            <a:xfrm>
              <a:off x="5980019" y="1309422"/>
              <a:ext cx="1811810" cy="1629681"/>
              <a:chOff x="5980019" y="1309422"/>
              <a:chExt cx="1811810" cy="1629681"/>
            </a:xfrm>
          </p:grpSpPr>
          <p:cxnSp>
            <p:nvCxnSpPr>
              <p:cNvPr id="150" name="Straight Arrow Connector 149"/>
              <p:cNvCxnSpPr/>
              <p:nvPr/>
            </p:nvCxnSpPr>
            <p:spPr>
              <a:xfrm>
                <a:off x="6079403" y="1430249"/>
                <a:ext cx="931639" cy="783716"/>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1" name="Oval 150"/>
              <p:cNvSpPr/>
              <p:nvPr/>
            </p:nvSpPr>
            <p:spPr>
              <a:xfrm>
                <a:off x="5980019" y="1309422"/>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152" name="Rectangle 151"/>
              <p:cNvSpPr/>
              <p:nvPr/>
            </p:nvSpPr>
            <p:spPr>
              <a:xfrm>
                <a:off x="6646964" y="2231217"/>
                <a:ext cx="1144865"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 </a:t>
                </a:r>
              </a:p>
              <a:p>
                <a:pPr algn="ctr"/>
                <a:r>
                  <a:rPr lang="en-US" sz="2000" dirty="0" smtClean="0">
                    <a:solidFill>
                      <a:schemeClr val="tx2"/>
                    </a:solidFill>
                    <a:latin typeface="Century Gothic" panose="020B0502020202020204" pitchFamily="34" charset="0"/>
                  </a:rPr>
                  <a:t>Analysis</a:t>
                </a:r>
                <a:endParaRPr lang="en-US" dirty="0">
                  <a:solidFill>
                    <a:schemeClr val="tx2"/>
                  </a:solidFill>
                </a:endParaRPr>
              </a:p>
            </p:txBody>
          </p:sp>
        </p:grpSp>
      </p:grpSp>
    </p:spTree>
    <p:extLst>
      <p:ext uri="{BB962C8B-B14F-4D97-AF65-F5344CB8AC3E}">
        <p14:creationId xmlns:p14="http://schemas.microsoft.com/office/powerpoint/2010/main" val="2138131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collection and storage</a:t>
            </a:r>
            <a:endParaRPr lang="en-US" dirty="0"/>
          </a:p>
        </p:txBody>
      </p:sp>
      <p:sp>
        <p:nvSpPr>
          <p:cNvPr id="5" name="Content Placeholder 4"/>
          <p:cNvSpPr>
            <a:spLocks noGrp="1"/>
          </p:cNvSpPr>
          <p:nvPr>
            <p:ph idx="1"/>
          </p:nvPr>
        </p:nvSpPr>
        <p:spPr>
          <a:xfrm>
            <a:off x="2333625" y="1323976"/>
            <a:ext cx="6686550" cy="3239282"/>
          </a:xfrm>
        </p:spPr>
        <p:txBody>
          <a:bodyPr>
            <a:noAutofit/>
          </a:bodyPr>
          <a:lstStyle/>
          <a:p>
            <a:pPr marL="0" indent="0">
              <a:spcBef>
                <a:spcPts val="600"/>
              </a:spcBef>
              <a:buNone/>
            </a:pPr>
            <a:r>
              <a:rPr lang="en-US" sz="3200" b="1" dirty="0" smtClean="0"/>
              <a:t>File</a:t>
            </a:r>
            <a:r>
              <a:rPr lang="en-US" sz="3200" dirty="0" smtClean="0"/>
              <a:t>: media, log files (sets of records)</a:t>
            </a:r>
          </a:p>
          <a:p>
            <a:pPr marL="0" indent="0">
              <a:spcBef>
                <a:spcPts val="600"/>
              </a:spcBef>
              <a:buNone/>
            </a:pPr>
            <a:endParaRPr lang="en-US" sz="3200" dirty="0"/>
          </a:p>
          <a:p>
            <a:pPr marL="0" indent="0">
              <a:spcBef>
                <a:spcPts val="600"/>
              </a:spcBef>
              <a:buNone/>
            </a:pPr>
            <a:r>
              <a:rPr lang="en-US" sz="3200" b="1" dirty="0" smtClean="0"/>
              <a:t>Stream</a:t>
            </a:r>
            <a:r>
              <a:rPr lang="en-US" sz="3200" dirty="0" smtClean="0"/>
              <a:t>: records (</a:t>
            </a:r>
            <a:r>
              <a:rPr lang="en-US" sz="3200" dirty="0" err="1" smtClean="0"/>
              <a:t>eg</a:t>
            </a:r>
            <a:r>
              <a:rPr lang="en-US" sz="3200" dirty="0" smtClean="0"/>
              <a:t>: device stats)</a:t>
            </a:r>
          </a:p>
          <a:p>
            <a:pPr marL="0" indent="0">
              <a:spcBef>
                <a:spcPts val="600"/>
              </a:spcBef>
              <a:buNone/>
            </a:pPr>
            <a:endParaRPr lang="en-US" sz="3200" dirty="0"/>
          </a:p>
          <a:p>
            <a:pPr marL="0" indent="0">
              <a:spcBef>
                <a:spcPts val="600"/>
              </a:spcBef>
              <a:buNone/>
            </a:pPr>
            <a:r>
              <a:rPr lang="en-US" sz="3200" b="1" dirty="0" smtClean="0"/>
              <a:t>Transactional</a:t>
            </a:r>
            <a:r>
              <a:rPr lang="en-US" sz="3200" dirty="0" smtClean="0"/>
              <a:t>: database reads/writes</a:t>
            </a:r>
          </a:p>
          <a:p>
            <a:pPr marL="0" indent="0">
              <a:spcBef>
                <a:spcPts val="600"/>
              </a:spcBef>
              <a:buNone/>
            </a:pPr>
            <a:endParaRPr lang="en-US" sz="3200" dirty="0"/>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097" t="17038" r="70398" b="68102"/>
          <a:stretch/>
        </p:blipFill>
        <p:spPr>
          <a:xfrm>
            <a:off x="1153061" y="3453375"/>
            <a:ext cx="1112733" cy="885712"/>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097" t="49735" r="70398" b="34489"/>
          <a:stretch/>
        </p:blipFill>
        <p:spPr>
          <a:xfrm>
            <a:off x="1153062" y="1069675"/>
            <a:ext cx="1112733" cy="940280"/>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9097" t="71896" r="70398" b="15769"/>
          <a:stretch/>
        </p:blipFill>
        <p:spPr>
          <a:xfrm>
            <a:off x="1153062" y="2344438"/>
            <a:ext cx="1112733" cy="821455"/>
          </a:xfrm>
          <a:prstGeom prst="rect">
            <a:avLst/>
          </a:prstGeom>
        </p:spPr>
      </p:pic>
      <p:sp>
        <p:nvSpPr>
          <p:cNvPr id="3" name="TextBox 2"/>
          <p:cNvSpPr txBox="1"/>
          <p:nvPr/>
        </p:nvSpPr>
        <p:spPr>
          <a:xfrm rot="16200000">
            <a:off x="-1146873" y="2527238"/>
            <a:ext cx="3465436" cy="369332"/>
          </a:xfrm>
          <a:prstGeom prst="rect">
            <a:avLst/>
          </a:prstGeom>
          <a:noFill/>
        </p:spPr>
        <p:txBody>
          <a:bodyPr wrap="none" rtlCol="0">
            <a:spAutoFit/>
          </a:bodyPr>
          <a:lstStyle/>
          <a:p>
            <a:r>
              <a:rPr lang="en-US" dirty="0" smtClean="0">
                <a:solidFill>
                  <a:schemeClr val="accent2">
                    <a:lumMod val="60000"/>
                    <a:lumOff val="40000"/>
                  </a:schemeClr>
                </a:solidFill>
                <a:latin typeface="Calibri Light" panose="020F0302020204030204" pitchFamily="34" charset="0"/>
              </a:rPr>
              <a:t>Apps  Devices  Logging Frameworks</a:t>
            </a:r>
          </a:p>
        </p:txBody>
      </p:sp>
    </p:spTree>
    <p:extLst>
      <p:ext uri="{BB962C8B-B14F-4D97-AF65-F5344CB8AC3E}">
        <p14:creationId xmlns:p14="http://schemas.microsoft.com/office/powerpoint/2010/main" val="2928041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6"/>
            <a:ext cx="8807211" cy="857250"/>
          </a:xfrm>
        </p:spPr>
        <p:txBody>
          <a:bodyPr>
            <a:normAutofit fontScale="90000"/>
          </a:bodyPr>
          <a:lstStyle/>
          <a:p>
            <a:r>
              <a:rPr lang="en-US" dirty="0" smtClean="0"/>
              <a:t>AWS services – data collection and storage</a:t>
            </a:r>
            <a:endParaRPr lang="en-US" dirty="0"/>
          </a:p>
        </p:txBody>
      </p:sp>
      <p:sp>
        <p:nvSpPr>
          <p:cNvPr id="5" name="Content Placeholder 4"/>
          <p:cNvSpPr>
            <a:spLocks noGrp="1"/>
          </p:cNvSpPr>
          <p:nvPr>
            <p:ph idx="4294967295"/>
          </p:nvPr>
        </p:nvSpPr>
        <p:spPr>
          <a:xfrm>
            <a:off x="4252913" y="914400"/>
            <a:ext cx="4891087" cy="3260725"/>
          </a:xfrm>
        </p:spPr>
        <p:txBody>
          <a:bodyPr>
            <a:noAutofit/>
          </a:bodyPr>
          <a:lstStyle/>
          <a:p>
            <a:pPr lvl="3">
              <a:spcBef>
                <a:spcPts val="600"/>
              </a:spcBef>
            </a:pPr>
            <a:endParaRPr lang="en-US" dirty="0" smtClean="0"/>
          </a:p>
          <a:p>
            <a:pPr marL="0" indent="0">
              <a:spcBef>
                <a:spcPts val="600"/>
              </a:spcBef>
              <a:spcAft>
                <a:spcPts val="0"/>
              </a:spcAft>
              <a:buNone/>
            </a:pPr>
            <a:r>
              <a:rPr lang="en-US" sz="3200" dirty="0" smtClean="0"/>
              <a:t>S3</a:t>
            </a:r>
            <a:endParaRPr lang="en-US" sz="3200" dirty="0"/>
          </a:p>
          <a:p>
            <a:pPr>
              <a:spcBef>
                <a:spcPts val="600"/>
              </a:spcBef>
            </a:pPr>
            <a:endParaRPr lang="en-US" sz="3200" dirty="0" smtClean="0"/>
          </a:p>
          <a:p>
            <a:pPr marL="0" indent="0">
              <a:spcBef>
                <a:spcPts val="600"/>
              </a:spcBef>
              <a:spcAft>
                <a:spcPts val="0"/>
              </a:spcAft>
              <a:buNone/>
            </a:pPr>
            <a:r>
              <a:rPr lang="en-US" sz="3200" dirty="0" smtClean="0"/>
              <a:t>Kinesis</a:t>
            </a:r>
          </a:p>
          <a:p>
            <a:pPr lvl="3">
              <a:spcBef>
                <a:spcPts val="600"/>
              </a:spcBef>
            </a:pPr>
            <a:endParaRPr lang="en-US" sz="2000" dirty="0" smtClean="0"/>
          </a:p>
          <a:p>
            <a:pPr marL="0" indent="0">
              <a:spcBef>
                <a:spcPts val="600"/>
              </a:spcBef>
              <a:spcAft>
                <a:spcPts val="0"/>
              </a:spcAft>
              <a:buNone/>
            </a:pPr>
            <a:r>
              <a:rPr lang="en-US" sz="3200" dirty="0" smtClean="0"/>
              <a:t>DynamoDB</a:t>
            </a:r>
          </a:p>
          <a:p>
            <a:pPr lvl="3">
              <a:spcBef>
                <a:spcPts val="600"/>
              </a:spcBef>
            </a:pPr>
            <a:endParaRPr lang="en-US" sz="1800" dirty="0" smtClean="0"/>
          </a:p>
          <a:p>
            <a:pPr marL="0" indent="0">
              <a:spcBef>
                <a:spcPts val="0"/>
              </a:spcBef>
              <a:spcAft>
                <a:spcPts val="0"/>
              </a:spcAft>
              <a:buNone/>
            </a:pPr>
            <a:r>
              <a:rPr lang="en-US" sz="3200" dirty="0" smtClean="0"/>
              <a:t>RDS (Aurora)</a:t>
            </a:r>
            <a:endParaRPr lang="en-US" sz="3200" dirty="0"/>
          </a:p>
        </p:txBody>
      </p:sp>
      <p:pic>
        <p:nvPicPr>
          <p:cNvPr id="12" name="Picture 11"/>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9097" t="17038" r="70398" b="62312"/>
          <a:stretch/>
        </p:blipFill>
        <p:spPr>
          <a:xfrm>
            <a:off x="1153061" y="3453375"/>
            <a:ext cx="1112733" cy="1230776"/>
          </a:xfrm>
          <a:prstGeom prst="rect">
            <a:avLst/>
          </a:prstGeom>
        </p:spPr>
      </p:pic>
      <p:pic>
        <p:nvPicPr>
          <p:cNvPr id="16" name="Picture 15"/>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9097" t="49735" r="70398" b="31862"/>
          <a:stretch/>
        </p:blipFill>
        <p:spPr>
          <a:xfrm>
            <a:off x="1153062" y="1069675"/>
            <a:ext cx="1112733" cy="1096836"/>
          </a:xfrm>
          <a:prstGeom prst="rect">
            <a:avLst/>
          </a:prstGeom>
        </p:spPr>
      </p:pic>
      <p:grpSp>
        <p:nvGrpSpPr>
          <p:cNvPr id="23" name="Group 22"/>
          <p:cNvGrpSpPr/>
          <p:nvPr/>
        </p:nvGrpSpPr>
        <p:grpSpPr>
          <a:xfrm>
            <a:off x="2656938" y="3973548"/>
            <a:ext cx="961504" cy="839992"/>
            <a:chOff x="3338465" y="2927782"/>
            <a:chExt cx="1088883" cy="910794"/>
          </a:xfrm>
        </p:grpSpPr>
        <p:pic>
          <p:nvPicPr>
            <p:cNvPr id="24" name="Picture 23" descr="RDS-DB-Inst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465" y="2927782"/>
              <a:ext cx="1088883" cy="910794"/>
            </a:xfrm>
            <a:prstGeom prst="rect">
              <a:avLst/>
            </a:prstGeom>
          </p:spPr>
        </p:pic>
        <p:pic>
          <p:nvPicPr>
            <p:cNvPr id="25" name="Picture 24" descr="Database_Amazon RDS MySQL DB Instance.eps"/>
            <p:cNvPicPr>
              <a:picLocks noChangeAspect="1"/>
            </p:cNvPicPr>
            <p:nvPr/>
          </p:nvPicPr>
          <p:blipFill rotWithShape="1">
            <a:blip r:embed="rId5">
              <a:extLst>
                <a:ext uri="{28A0092B-C50C-407E-A947-70E740481C1C}">
                  <a14:useLocalDpi xmlns:a14="http://schemas.microsoft.com/office/drawing/2010/main" val="0"/>
                </a:ext>
              </a:extLst>
            </a:blip>
            <a:srcRect l="27889" t="39363" r="23567" b="30318"/>
            <a:stretch/>
          </p:blipFill>
          <p:spPr>
            <a:xfrm>
              <a:off x="3611443" y="3232684"/>
              <a:ext cx="542925" cy="405866"/>
            </a:xfrm>
            <a:prstGeom prst="rect">
              <a:avLst/>
            </a:prstGeom>
          </p:spPr>
        </p:pic>
      </p:grpSp>
      <p:pic>
        <p:nvPicPr>
          <p:cNvPr id="26" name="Picture 25" descr="Kinesis.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1279" y="2346382"/>
            <a:ext cx="702420" cy="741875"/>
          </a:xfrm>
          <a:prstGeom prst="rect">
            <a:avLst/>
          </a:prstGeom>
        </p:spPr>
      </p:pic>
      <p:pic>
        <p:nvPicPr>
          <p:cNvPr id="31" name="Picture 30"/>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9097" t="71896" r="70398" b="13225"/>
          <a:stretch/>
        </p:blipFill>
        <p:spPr>
          <a:xfrm>
            <a:off x="1153062" y="2363634"/>
            <a:ext cx="1112733" cy="953867"/>
          </a:xfrm>
          <a:prstGeom prst="rect">
            <a:avLst/>
          </a:prstGeom>
        </p:spPr>
      </p:pic>
      <p:pic>
        <p:nvPicPr>
          <p:cNvPr id="36" name="Picture 35"/>
          <p:cNvPicPr>
            <a:picLocks noChangeAspect="1"/>
          </p:cNvPicPr>
          <p:nvPr/>
        </p:nvPicPr>
        <p:blipFill>
          <a:blip r:embed="rId7"/>
          <a:stretch>
            <a:fillRect/>
          </a:stretch>
        </p:blipFill>
        <p:spPr>
          <a:xfrm>
            <a:off x="2791279" y="1229208"/>
            <a:ext cx="702420" cy="751284"/>
          </a:xfrm>
          <a:prstGeom prst="rect">
            <a:avLst/>
          </a:prstGeom>
        </p:spPr>
      </p:pic>
      <p:pic>
        <p:nvPicPr>
          <p:cNvPr id="37" name="Picture 36"/>
          <p:cNvPicPr>
            <a:picLocks noChangeAspect="1"/>
          </p:cNvPicPr>
          <p:nvPr/>
        </p:nvPicPr>
        <p:blipFill>
          <a:blip r:embed="rId8"/>
          <a:stretch>
            <a:fillRect/>
          </a:stretch>
        </p:blipFill>
        <p:spPr>
          <a:xfrm>
            <a:off x="2808530" y="3313832"/>
            <a:ext cx="634448" cy="670594"/>
          </a:xfrm>
          <a:prstGeom prst="rect">
            <a:avLst/>
          </a:prstGeom>
        </p:spPr>
      </p:pic>
    </p:spTree>
    <p:extLst>
      <p:ext uri="{BB962C8B-B14F-4D97-AF65-F5344CB8AC3E}">
        <p14:creationId xmlns:p14="http://schemas.microsoft.com/office/powerpoint/2010/main" val="129530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t>
            </a:r>
            <a:r>
              <a:rPr lang="en-US" dirty="0" smtClean="0"/>
              <a:t>enefits of streamlined </a:t>
            </a:r>
            <a:r>
              <a:rPr lang="en-US" dirty="0"/>
              <a:t>d</a:t>
            </a:r>
            <a:r>
              <a:rPr lang="en-US" dirty="0" smtClean="0"/>
              <a:t>ata </a:t>
            </a:r>
            <a:r>
              <a:rPr lang="en-US" dirty="0"/>
              <a:t>c</a:t>
            </a:r>
            <a:r>
              <a:rPr lang="en-US" dirty="0" smtClean="0"/>
              <a:t>ollection</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Increase velocity of data</a:t>
            </a:r>
          </a:p>
          <a:p>
            <a:pPr lvl="3"/>
            <a:endParaRPr lang="en-US" dirty="0" smtClean="0"/>
          </a:p>
          <a:p>
            <a:r>
              <a:rPr lang="en-US" i="1" u="sng" dirty="0" smtClean="0"/>
              <a:t>Upgrade</a:t>
            </a:r>
            <a:r>
              <a:rPr lang="en-US" dirty="0" smtClean="0"/>
              <a:t> existing applications to log records rather than files – driven by need for greater agility</a:t>
            </a:r>
          </a:p>
          <a:p>
            <a:pPr lvl="3"/>
            <a:endParaRPr lang="en-US" dirty="0"/>
          </a:p>
          <a:p>
            <a:r>
              <a:rPr lang="en-US" i="1" u="sng" dirty="0" smtClean="0"/>
              <a:t>Build</a:t>
            </a:r>
            <a:r>
              <a:rPr lang="en-US" dirty="0" smtClean="0"/>
              <a:t> new applications that are designed for streaming data from the outset</a:t>
            </a:r>
          </a:p>
          <a:p>
            <a:pPr lvl="3"/>
            <a:endParaRPr lang="en-US" sz="800" dirty="0" smtClean="0"/>
          </a:p>
          <a:p>
            <a:pPr marL="457200" lvl="1" indent="0">
              <a:spcBef>
                <a:spcPts val="600"/>
              </a:spcBef>
              <a:buNone/>
            </a:pPr>
            <a:r>
              <a:rPr lang="en-US" b="1" i="1" dirty="0" smtClean="0">
                <a:solidFill>
                  <a:schemeClr val="accent1">
                    <a:lumMod val="75000"/>
                  </a:schemeClr>
                </a:solidFill>
              </a:rPr>
              <a:t>Example</a:t>
            </a:r>
            <a:r>
              <a:rPr lang="en-US" dirty="0" smtClean="0">
                <a:solidFill>
                  <a:schemeClr val="accent1">
                    <a:lumMod val="75000"/>
                  </a:schemeClr>
                </a:solidFill>
              </a:rPr>
              <a:t>: </a:t>
            </a:r>
            <a:r>
              <a:rPr lang="en-US" dirty="0">
                <a:solidFill>
                  <a:schemeClr val="accent1">
                    <a:lumMod val="75000"/>
                  </a:schemeClr>
                </a:solidFill>
              </a:rPr>
              <a:t>social media </a:t>
            </a:r>
            <a:r>
              <a:rPr lang="en-US" dirty="0" smtClean="0">
                <a:solidFill>
                  <a:schemeClr val="accent1">
                    <a:lumMod val="75000"/>
                  </a:schemeClr>
                </a:solidFill>
              </a:rPr>
              <a:t>analytics (reference architecture)</a:t>
            </a:r>
            <a:endParaRPr lang="en-US" dirty="0">
              <a:solidFill>
                <a:schemeClr val="accent1">
                  <a:lumMod val="75000"/>
                </a:schemeClr>
              </a:solidFill>
            </a:endParaRPr>
          </a:p>
        </p:txBody>
      </p:sp>
    </p:spTree>
    <p:extLst>
      <p:ext uri="{BB962C8B-B14F-4D97-AF65-F5344CB8AC3E}">
        <p14:creationId xmlns:p14="http://schemas.microsoft.com/office/powerpoint/2010/main" val="1530125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Kinesis reInvent Tweet2S3.pdf"/>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344" t="9171" r="5513" b="8642"/>
          <a:stretch/>
        </p:blipFill>
        <p:spPr>
          <a:xfrm>
            <a:off x="0" y="0"/>
            <a:ext cx="9141975" cy="5143501"/>
          </a:xfrm>
          <a:prstGeom prst="rect">
            <a:avLst/>
          </a:prstGeom>
          <a:noFill/>
        </p:spPr>
      </p:pic>
    </p:spTree>
    <p:extLst>
      <p:ext uri="{BB962C8B-B14F-4D97-AF65-F5344CB8AC3E}">
        <p14:creationId xmlns:p14="http://schemas.microsoft.com/office/powerpoint/2010/main" val="1732392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Kinesis reInvent Tweet2S3.pdf"/>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344" t="9171" r="5513" b="8642"/>
          <a:stretch/>
        </p:blipFill>
        <p:spPr>
          <a:xfrm>
            <a:off x="0" y="0"/>
            <a:ext cx="9141975" cy="5143501"/>
          </a:xfrm>
          <a:prstGeom prst="rect">
            <a:avLst/>
          </a:prstGeom>
          <a:noFill/>
        </p:spPr>
      </p:pic>
      <p:grpSp>
        <p:nvGrpSpPr>
          <p:cNvPr id="2" name="Group 1"/>
          <p:cNvGrpSpPr/>
          <p:nvPr/>
        </p:nvGrpSpPr>
        <p:grpSpPr>
          <a:xfrm>
            <a:off x="40528" y="230297"/>
            <a:ext cx="9032705" cy="4278342"/>
            <a:chOff x="40528" y="230297"/>
            <a:chExt cx="9032705" cy="4278342"/>
          </a:xfrm>
          <a:solidFill>
            <a:srgbClr val="595A5D"/>
          </a:solidFill>
        </p:grpSpPr>
        <p:cxnSp>
          <p:nvCxnSpPr>
            <p:cNvPr id="5" name="Straight Arrow Connector 4"/>
            <p:cNvCxnSpPr>
              <a:stCxn id="4" idx="1"/>
            </p:cNvCxnSpPr>
            <p:nvPr/>
          </p:nvCxnSpPr>
          <p:spPr>
            <a:xfrm flipH="1">
              <a:off x="7085426" y="530379"/>
              <a:ext cx="1153924" cy="280049"/>
            </a:xfrm>
            <a:prstGeom prst="straightConnector1">
              <a:avLst/>
            </a:prstGeom>
            <a:grpFill/>
            <a:ln w="12700" cmpd="sng">
              <a:solidFill>
                <a:srgbClr val="595A5D"/>
              </a:solidFill>
              <a:headEnd type="non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6" idx="0"/>
            </p:cNvCxnSpPr>
            <p:nvPr/>
          </p:nvCxnSpPr>
          <p:spPr>
            <a:xfrm flipV="1">
              <a:off x="6791916" y="3325261"/>
              <a:ext cx="51201" cy="583214"/>
            </a:xfrm>
            <a:prstGeom prst="straightConnector1">
              <a:avLst/>
            </a:prstGeom>
            <a:grpFill/>
            <a:ln w="12700" cmpd="sng">
              <a:solidFill>
                <a:srgbClr val="595A5D"/>
              </a:solidFill>
              <a:headEnd type="non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290766" y="1637565"/>
              <a:ext cx="1039067" cy="430887"/>
            </a:xfrm>
            <a:prstGeom prst="rect">
              <a:avLst/>
            </a:prstGeom>
            <a:grpFill/>
            <a:ln>
              <a:solidFill>
                <a:srgbClr val="595A5D"/>
              </a:solidFill>
            </a:ln>
            <a:effectLst>
              <a:outerShdw blurRad="50800" dist="38100" dir="2700000" algn="tl" rotWithShape="0">
                <a:prstClr val="black">
                  <a:alpha val="40000"/>
                </a:prstClr>
              </a:outerShdw>
            </a:effectLst>
          </p:spPr>
          <p:txBody>
            <a:bodyPr wrap="none" rtlCol="0">
              <a:spAutoFit/>
            </a:bodyPr>
            <a:lstStyle/>
            <a:p>
              <a:r>
                <a:rPr lang="en-US" sz="1100" b="1" dirty="0" smtClean="0">
                  <a:solidFill>
                    <a:srgbClr val="FFFF00"/>
                  </a:solidFill>
                  <a:latin typeface="Calibri" panose="020F0502020204030204" pitchFamily="34" charset="0"/>
                </a:rPr>
                <a:t>S3</a:t>
              </a:r>
              <a:r>
                <a:rPr lang="en-US" sz="1100" dirty="0" smtClean="0">
                  <a:solidFill>
                    <a:srgbClr val="FFFF00"/>
                  </a:solidFill>
                  <a:latin typeface="Calibri" panose="020F0502020204030204" pitchFamily="34" charset="0"/>
                </a:rPr>
                <a:t/>
              </a:r>
              <a:br>
                <a:rPr lang="en-US" sz="1100" dirty="0" smtClean="0">
                  <a:solidFill>
                    <a:srgbClr val="FFFF00"/>
                  </a:solidFill>
                  <a:latin typeface="Calibri" panose="020F0502020204030204" pitchFamily="34" charset="0"/>
                </a:rPr>
              </a:br>
              <a:r>
                <a:rPr lang="en-US" sz="1100" dirty="0" smtClean="0">
                  <a:solidFill>
                    <a:srgbClr val="FFFF00"/>
                  </a:solidFill>
                  <a:latin typeface="Calibri" panose="020F0502020204030204" pitchFamily="34" charset="0"/>
                </a:rPr>
                <a:t>$0.030/GB-Mo</a:t>
              </a:r>
              <a:endParaRPr lang="en-US" sz="1100" dirty="0">
                <a:solidFill>
                  <a:srgbClr val="FFFF00"/>
                </a:solidFill>
                <a:latin typeface="Calibri" panose="020F0502020204030204" pitchFamily="34" charset="0"/>
              </a:endParaRPr>
            </a:p>
          </p:txBody>
        </p:sp>
        <p:cxnSp>
          <p:nvCxnSpPr>
            <p:cNvPr id="9" name="Straight Arrow Connector 8"/>
            <p:cNvCxnSpPr>
              <a:stCxn id="8" idx="1"/>
            </p:cNvCxnSpPr>
            <p:nvPr/>
          </p:nvCxnSpPr>
          <p:spPr>
            <a:xfrm flipH="1" flipV="1">
              <a:off x="4988206" y="1637568"/>
              <a:ext cx="302560" cy="215441"/>
            </a:xfrm>
            <a:prstGeom prst="straightConnector1">
              <a:avLst/>
            </a:prstGeom>
            <a:grpFill/>
            <a:ln w="12700" cmpd="sng">
              <a:solidFill>
                <a:srgbClr val="595A5D"/>
              </a:solidFill>
              <a:headEnd type="non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3"/>
            </p:cNvCxnSpPr>
            <p:nvPr/>
          </p:nvCxnSpPr>
          <p:spPr>
            <a:xfrm flipV="1">
              <a:off x="1552516" y="1086716"/>
              <a:ext cx="661679" cy="46165"/>
            </a:xfrm>
            <a:prstGeom prst="straightConnector1">
              <a:avLst/>
            </a:prstGeom>
            <a:grpFill/>
            <a:ln w="12700" cmpd="sng">
              <a:solidFill>
                <a:srgbClr val="595A5D"/>
              </a:solidFill>
              <a:headEnd type="non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7" idx="2"/>
            </p:cNvCxnSpPr>
            <p:nvPr/>
          </p:nvCxnSpPr>
          <p:spPr>
            <a:xfrm>
              <a:off x="1085847" y="2873111"/>
              <a:ext cx="436184" cy="251631"/>
            </a:xfrm>
            <a:prstGeom prst="straightConnector1">
              <a:avLst/>
            </a:prstGeom>
            <a:grpFill/>
            <a:ln w="12700" cmpd="sng">
              <a:solidFill>
                <a:srgbClr val="595A5D"/>
              </a:solidFill>
              <a:headEnd type="non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1"/>
            </p:cNvCxnSpPr>
            <p:nvPr/>
          </p:nvCxnSpPr>
          <p:spPr>
            <a:xfrm flipH="1" flipV="1">
              <a:off x="5630334" y="3699936"/>
              <a:ext cx="744640" cy="508621"/>
            </a:xfrm>
            <a:prstGeom prst="straightConnector1">
              <a:avLst/>
            </a:prstGeom>
            <a:grpFill/>
            <a:ln w="12700" cmpd="sng">
              <a:solidFill>
                <a:srgbClr val="595A5D"/>
              </a:solidFill>
              <a:headEnd type="non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239350" y="230297"/>
              <a:ext cx="833883" cy="600164"/>
            </a:xfrm>
            <a:prstGeom prst="rect">
              <a:avLst/>
            </a:prstGeom>
            <a:grpFill/>
            <a:ln>
              <a:solidFill>
                <a:srgbClr val="595A5D"/>
              </a:solidFill>
            </a:ln>
            <a:effectLst>
              <a:outerShdw blurRad="50800" dist="38100" dir="2700000" algn="tl" rotWithShape="0">
                <a:prstClr val="black">
                  <a:alpha val="40000"/>
                </a:prstClr>
              </a:outerShdw>
            </a:effectLst>
          </p:spPr>
          <p:txBody>
            <a:bodyPr wrap="none" rtlCol="0">
              <a:spAutoFit/>
            </a:bodyPr>
            <a:lstStyle/>
            <a:p>
              <a:r>
                <a:rPr lang="en-US" sz="1100" b="1" dirty="0" smtClean="0">
                  <a:solidFill>
                    <a:srgbClr val="FFFF00"/>
                  </a:solidFill>
                  <a:latin typeface="Calibri" panose="020F0502020204030204" pitchFamily="34" charset="0"/>
                </a:rPr>
                <a:t>Redshift</a:t>
              </a:r>
              <a:r>
                <a:rPr lang="en-US" sz="1100" dirty="0" smtClean="0">
                  <a:solidFill>
                    <a:srgbClr val="FFFF00"/>
                  </a:solidFill>
                  <a:latin typeface="Calibri" panose="020F0502020204030204" pitchFamily="34" charset="0"/>
                </a:rPr>
                <a:t/>
              </a:r>
              <a:br>
                <a:rPr lang="en-US" sz="1100" dirty="0" smtClean="0">
                  <a:solidFill>
                    <a:srgbClr val="FFFF00"/>
                  </a:solidFill>
                  <a:latin typeface="Calibri" panose="020F0502020204030204" pitchFamily="34" charset="0"/>
                </a:rPr>
              </a:br>
              <a:r>
                <a:rPr lang="en-US" sz="1100" dirty="0" smtClean="0">
                  <a:solidFill>
                    <a:srgbClr val="FFFF00"/>
                  </a:solidFill>
                  <a:latin typeface="Calibri" panose="020F0502020204030204" pitchFamily="34" charset="0"/>
                </a:rPr>
                <a:t>Starts at </a:t>
              </a:r>
              <a:br>
                <a:rPr lang="en-US" sz="1100" dirty="0" smtClean="0">
                  <a:solidFill>
                    <a:srgbClr val="FFFF00"/>
                  </a:solidFill>
                  <a:latin typeface="Calibri" panose="020F0502020204030204" pitchFamily="34" charset="0"/>
                </a:rPr>
              </a:br>
              <a:r>
                <a:rPr lang="en-US" sz="1100" dirty="0" smtClean="0">
                  <a:solidFill>
                    <a:srgbClr val="FFFF00"/>
                  </a:solidFill>
                  <a:latin typeface="Calibri" panose="020F0502020204030204" pitchFamily="34" charset="0"/>
                </a:rPr>
                <a:t>$0.25/hour</a:t>
              </a:r>
              <a:endParaRPr lang="en-US" sz="1100" dirty="0">
                <a:solidFill>
                  <a:srgbClr val="FFFF00"/>
                </a:solidFill>
                <a:latin typeface="Calibri" panose="020F0502020204030204" pitchFamily="34" charset="0"/>
              </a:endParaRPr>
            </a:p>
          </p:txBody>
        </p:sp>
        <p:sp>
          <p:nvSpPr>
            <p:cNvPr id="6" name="TextBox 5"/>
            <p:cNvSpPr txBox="1"/>
            <p:nvPr/>
          </p:nvSpPr>
          <p:spPr>
            <a:xfrm>
              <a:off x="6374974" y="3908475"/>
              <a:ext cx="833883" cy="600164"/>
            </a:xfrm>
            <a:prstGeom prst="rect">
              <a:avLst/>
            </a:prstGeom>
            <a:grpFill/>
            <a:ln>
              <a:solidFill>
                <a:srgbClr val="595A5D"/>
              </a:solidFill>
            </a:ln>
            <a:effectLst>
              <a:outerShdw blurRad="50800" dist="38100" dir="2700000" algn="tl" rotWithShape="0">
                <a:prstClr val="black">
                  <a:alpha val="40000"/>
                </a:prstClr>
              </a:outerShdw>
            </a:effectLst>
          </p:spPr>
          <p:txBody>
            <a:bodyPr wrap="none" rtlCol="0">
              <a:spAutoFit/>
            </a:bodyPr>
            <a:lstStyle/>
            <a:p>
              <a:r>
                <a:rPr lang="en-US" sz="1100" b="1" dirty="0" smtClean="0">
                  <a:solidFill>
                    <a:srgbClr val="FFFF00"/>
                  </a:solidFill>
                  <a:latin typeface="Calibri" panose="020F0502020204030204" pitchFamily="34" charset="0"/>
                </a:rPr>
                <a:t>EC2</a:t>
              </a:r>
              <a:r>
                <a:rPr lang="en-US" sz="1100" dirty="0" smtClean="0">
                  <a:solidFill>
                    <a:srgbClr val="FFFF00"/>
                  </a:solidFill>
                  <a:latin typeface="Calibri" panose="020F0502020204030204" pitchFamily="34" charset="0"/>
                </a:rPr>
                <a:t/>
              </a:r>
              <a:br>
                <a:rPr lang="en-US" sz="1100" dirty="0" smtClean="0">
                  <a:solidFill>
                    <a:srgbClr val="FFFF00"/>
                  </a:solidFill>
                  <a:latin typeface="Calibri" panose="020F0502020204030204" pitchFamily="34" charset="0"/>
                </a:rPr>
              </a:br>
              <a:r>
                <a:rPr lang="en-US" sz="1100" dirty="0" smtClean="0">
                  <a:solidFill>
                    <a:srgbClr val="FFFF00"/>
                  </a:solidFill>
                  <a:latin typeface="Calibri" panose="020F0502020204030204" pitchFamily="34" charset="0"/>
                </a:rPr>
                <a:t>Starts at </a:t>
              </a:r>
              <a:br>
                <a:rPr lang="en-US" sz="1100" dirty="0" smtClean="0">
                  <a:solidFill>
                    <a:srgbClr val="FFFF00"/>
                  </a:solidFill>
                  <a:latin typeface="Calibri" panose="020F0502020204030204" pitchFamily="34" charset="0"/>
                </a:rPr>
              </a:br>
              <a:r>
                <a:rPr lang="en-US" sz="1100" dirty="0" smtClean="0">
                  <a:solidFill>
                    <a:srgbClr val="FFFF00"/>
                  </a:solidFill>
                  <a:latin typeface="Calibri" panose="020F0502020204030204" pitchFamily="34" charset="0"/>
                </a:rPr>
                <a:t>$0.02/hour</a:t>
              </a:r>
              <a:endParaRPr lang="en-US" sz="1100" dirty="0">
                <a:solidFill>
                  <a:srgbClr val="FFFF00"/>
                </a:solidFill>
                <a:latin typeface="Calibri" panose="020F0502020204030204" pitchFamily="34" charset="0"/>
              </a:endParaRPr>
            </a:p>
          </p:txBody>
        </p:sp>
        <p:sp>
          <p:nvSpPr>
            <p:cNvPr id="11" name="TextBox 10"/>
            <p:cNvSpPr txBox="1"/>
            <p:nvPr/>
          </p:nvSpPr>
          <p:spPr>
            <a:xfrm>
              <a:off x="513449" y="917437"/>
              <a:ext cx="1039067" cy="430887"/>
            </a:xfrm>
            <a:prstGeom prst="rect">
              <a:avLst/>
            </a:prstGeom>
            <a:grpFill/>
            <a:ln>
              <a:solidFill>
                <a:srgbClr val="595A5D"/>
              </a:solidFill>
            </a:ln>
            <a:effectLst>
              <a:outerShdw blurRad="50800" dist="38100" dir="2700000" algn="tl" rotWithShape="0">
                <a:prstClr val="black">
                  <a:alpha val="40000"/>
                </a:prstClr>
              </a:outerShdw>
            </a:effectLst>
          </p:spPr>
          <p:txBody>
            <a:bodyPr wrap="none" rtlCol="0">
              <a:spAutoFit/>
            </a:bodyPr>
            <a:lstStyle/>
            <a:p>
              <a:r>
                <a:rPr lang="en-US" sz="1100" b="1" dirty="0" smtClean="0">
                  <a:solidFill>
                    <a:srgbClr val="FFFF00"/>
                  </a:solidFill>
                  <a:latin typeface="Calibri" panose="020F0502020204030204" pitchFamily="34" charset="0"/>
                </a:rPr>
                <a:t>Glacier</a:t>
              </a:r>
              <a:r>
                <a:rPr lang="en-US" sz="1100" dirty="0" smtClean="0">
                  <a:solidFill>
                    <a:srgbClr val="FFFF00"/>
                  </a:solidFill>
                  <a:latin typeface="Calibri" panose="020F0502020204030204" pitchFamily="34" charset="0"/>
                </a:rPr>
                <a:t/>
              </a:r>
              <a:br>
                <a:rPr lang="en-US" sz="1100" dirty="0" smtClean="0">
                  <a:solidFill>
                    <a:srgbClr val="FFFF00"/>
                  </a:solidFill>
                  <a:latin typeface="Calibri" panose="020F0502020204030204" pitchFamily="34" charset="0"/>
                </a:rPr>
              </a:br>
              <a:r>
                <a:rPr lang="en-US" sz="1100" dirty="0" smtClean="0">
                  <a:solidFill>
                    <a:srgbClr val="FFFF00"/>
                  </a:solidFill>
                  <a:latin typeface="Calibri" panose="020F0502020204030204" pitchFamily="34" charset="0"/>
                </a:rPr>
                <a:t>$0.010/GB-Mo</a:t>
              </a:r>
              <a:endParaRPr lang="en-US" sz="1100" dirty="0">
                <a:solidFill>
                  <a:srgbClr val="FFFF00"/>
                </a:solidFill>
                <a:latin typeface="Calibri" panose="020F0502020204030204" pitchFamily="34" charset="0"/>
              </a:endParaRPr>
            </a:p>
          </p:txBody>
        </p:sp>
        <p:sp>
          <p:nvSpPr>
            <p:cNvPr id="17" name="TextBox 16"/>
            <p:cNvSpPr txBox="1"/>
            <p:nvPr/>
          </p:nvSpPr>
          <p:spPr>
            <a:xfrm>
              <a:off x="40528" y="2272947"/>
              <a:ext cx="2090637" cy="600164"/>
            </a:xfrm>
            <a:prstGeom prst="rect">
              <a:avLst/>
            </a:prstGeom>
            <a:grpFill/>
            <a:ln>
              <a:solidFill>
                <a:srgbClr val="595A5D"/>
              </a:solidFill>
            </a:ln>
            <a:effectLst>
              <a:outerShdw blurRad="50800" dist="38100" dir="2700000" algn="tl" rotWithShape="0">
                <a:prstClr val="black">
                  <a:alpha val="40000"/>
                </a:prstClr>
              </a:outerShdw>
            </a:effectLst>
          </p:spPr>
          <p:txBody>
            <a:bodyPr wrap="none" rtlCol="0">
              <a:spAutoFit/>
            </a:bodyPr>
            <a:lstStyle/>
            <a:p>
              <a:r>
                <a:rPr lang="en-US" sz="1100" b="1" dirty="0" smtClean="0">
                  <a:solidFill>
                    <a:srgbClr val="FFFF00"/>
                  </a:solidFill>
                  <a:latin typeface="Calibri" panose="020F0502020204030204" pitchFamily="34" charset="0"/>
                </a:rPr>
                <a:t>Kinesis</a:t>
              </a:r>
              <a:r>
                <a:rPr lang="en-US" sz="1100" dirty="0" smtClean="0">
                  <a:solidFill>
                    <a:srgbClr val="FFFF00"/>
                  </a:solidFill>
                  <a:latin typeface="Calibri" panose="020F0502020204030204" pitchFamily="34" charset="0"/>
                </a:rPr>
                <a:t/>
              </a:r>
              <a:br>
                <a:rPr lang="en-US" sz="1100" dirty="0" smtClean="0">
                  <a:solidFill>
                    <a:srgbClr val="FFFF00"/>
                  </a:solidFill>
                  <a:latin typeface="Calibri" panose="020F0502020204030204" pitchFamily="34" charset="0"/>
                </a:rPr>
              </a:br>
              <a:r>
                <a:rPr lang="en-US" sz="1100" dirty="0" smtClean="0">
                  <a:solidFill>
                    <a:srgbClr val="FFFF00"/>
                  </a:solidFill>
                  <a:latin typeface="Calibri" panose="020F0502020204030204" pitchFamily="34" charset="0"/>
                </a:rPr>
                <a:t>$0.015/shard 1MB/s in; 2MB/out</a:t>
              </a:r>
            </a:p>
            <a:p>
              <a:r>
                <a:rPr lang="en-US" sz="1100" dirty="0" smtClean="0">
                  <a:solidFill>
                    <a:srgbClr val="FFFF00"/>
                  </a:solidFill>
                  <a:latin typeface="Calibri" panose="020F0502020204030204" pitchFamily="34" charset="0"/>
                </a:rPr>
                <a:t>$0.028/million puts</a:t>
              </a:r>
              <a:endParaRPr lang="en-US" sz="1100" dirty="0">
                <a:solidFill>
                  <a:srgbClr val="FFFF00"/>
                </a:solidFill>
                <a:latin typeface="Calibri" panose="020F0502020204030204" pitchFamily="34" charset="0"/>
              </a:endParaRPr>
            </a:p>
          </p:txBody>
        </p:sp>
      </p:grpSp>
    </p:spTree>
    <p:extLst>
      <p:ext uri="{BB962C8B-B14F-4D97-AF65-F5344CB8AC3E}">
        <p14:creationId xmlns:p14="http://schemas.microsoft.com/office/powerpoint/2010/main" val="2054283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47900" y="1228725"/>
            <a:ext cx="6896100" cy="2700338"/>
          </a:xfrm>
        </p:spPr>
        <p:txBody>
          <a:bodyPr anchor="ctr">
            <a:noAutofit/>
          </a:bodyPr>
          <a:lstStyle/>
          <a:p>
            <a:pPr marL="0" indent="0">
              <a:lnSpc>
                <a:spcPct val="150000"/>
              </a:lnSpc>
              <a:spcBef>
                <a:spcPts val="600"/>
              </a:spcBef>
              <a:buNone/>
            </a:pPr>
            <a:r>
              <a:rPr lang="en-US" sz="2400" dirty="0" smtClean="0">
                <a:latin typeface="Century Gothic" panose="020B0502020202020204" pitchFamily="34" charset="0"/>
              </a:rPr>
              <a:t>500MM tweets/day = ~ 5,800 tweets/sec</a:t>
            </a:r>
          </a:p>
          <a:p>
            <a:pPr marL="0" indent="0">
              <a:lnSpc>
                <a:spcPct val="150000"/>
              </a:lnSpc>
              <a:spcBef>
                <a:spcPts val="600"/>
              </a:spcBef>
              <a:buNone/>
            </a:pPr>
            <a:r>
              <a:rPr lang="en-US" sz="2400" dirty="0" smtClean="0">
                <a:latin typeface="Century Gothic" panose="020B0502020202020204" pitchFamily="34" charset="0"/>
              </a:rPr>
              <a:t>2k/tweet is ~12MB/sec (~1TB/day)</a:t>
            </a:r>
          </a:p>
          <a:p>
            <a:pPr marL="0" indent="0">
              <a:lnSpc>
                <a:spcPct val="150000"/>
              </a:lnSpc>
              <a:spcBef>
                <a:spcPts val="600"/>
              </a:spcBef>
              <a:buNone/>
            </a:pPr>
            <a:r>
              <a:rPr lang="en-US" sz="2400" dirty="0" smtClean="0">
                <a:latin typeface="Century Gothic" panose="020B0502020202020204" pitchFamily="34" charset="0"/>
              </a:rPr>
              <a:t>$0.015/hour per shard, $0.028/million PUTS</a:t>
            </a:r>
          </a:p>
          <a:p>
            <a:pPr marL="0" indent="0">
              <a:lnSpc>
                <a:spcPct val="150000"/>
              </a:lnSpc>
              <a:spcBef>
                <a:spcPts val="600"/>
              </a:spcBef>
              <a:buNone/>
            </a:pPr>
            <a:r>
              <a:rPr lang="en-US" sz="2400" dirty="0" smtClean="0">
                <a:latin typeface="Century Gothic" panose="020B0502020202020204" pitchFamily="34" charset="0"/>
              </a:rPr>
              <a:t>Kinesis cost is $0.765/hour</a:t>
            </a:r>
          </a:p>
          <a:p>
            <a:pPr marL="0" indent="0">
              <a:lnSpc>
                <a:spcPct val="150000"/>
              </a:lnSpc>
              <a:spcBef>
                <a:spcPts val="600"/>
              </a:spcBef>
              <a:buNone/>
            </a:pPr>
            <a:r>
              <a:rPr lang="en-US" sz="2400" dirty="0" smtClean="0">
                <a:latin typeface="Century Gothic" panose="020B0502020202020204" pitchFamily="34" charset="0"/>
              </a:rPr>
              <a:t>Redshift cost is $0.850/hour (for a 2TB node)</a:t>
            </a:r>
          </a:p>
          <a:p>
            <a:pPr marL="0" indent="0">
              <a:lnSpc>
                <a:spcPct val="150000"/>
              </a:lnSpc>
              <a:spcBef>
                <a:spcPts val="600"/>
              </a:spcBef>
              <a:buNone/>
            </a:pPr>
            <a:r>
              <a:rPr lang="en-US" sz="2400" dirty="0" smtClean="0">
                <a:latin typeface="Century Gothic" panose="020B0502020202020204" pitchFamily="34" charset="0"/>
              </a:rPr>
              <a:t>S3 cost is $1.28/hour (no compression)</a:t>
            </a:r>
          </a:p>
          <a:p>
            <a:pPr marL="0" indent="0">
              <a:lnSpc>
                <a:spcPct val="150000"/>
              </a:lnSpc>
              <a:spcBef>
                <a:spcPts val="600"/>
              </a:spcBef>
              <a:buNone/>
            </a:pPr>
            <a:r>
              <a:rPr lang="en-US" sz="2400" b="1" dirty="0" smtClean="0">
                <a:latin typeface="Century Gothic" panose="020B0502020202020204" pitchFamily="34" charset="0"/>
              </a:rPr>
              <a:t>Total: $2.895/hour</a:t>
            </a:r>
          </a:p>
        </p:txBody>
      </p:sp>
      <p:cxnSp>
        <p:nvCxnSpPr>
          <p:cNvPr id="5" name="Straight Arrow Connector 4"/>
          <p:cNvCxnSpPr/>
          <p:nvPr/>
        </p:nvCxnSpPr>
        <p:spPr>
          <a:xfrm>
            <a:off x="2105264" y="812500"/>
            <a:ext cx="0" cy="3791668"/>
          </a:xfrm>
          <a:prstGeom prst="straightConnector1">
            <a:avLst/>
          </a:prstGeom>
          <a:ln w="6350" cmpd="sng">
            <a:solidFill>
              <a:schemeClr val="accent2"/>
            </a:solidFill>
            <a:headEnd type="none"/>
            <a:tailEnd type="none" w="sm" len="sm"/>
          </a:ln>
        </p:spPr>
        <p:style>
          <a:lnRef idx="2">
            <a:schemeClr val="accent1"/>
          </a:lnRef>
          <a:fillRef idx="0">
            <a:schemeClr val="accent1"/>
          </a:fillRef>
          <a:effectRef idx="1">
            <a:schemeClr val="accent1"/>
          </a:effectRef>
          <a:fontRef idx="minor">
            <a:schemeClr val="tx1"/>
          </a:fontRef>
        </p:style>
      </p:cxnSp>
      <p:sp>
        <p:nvSpPr>
          <p:cNvPr id="7" name="Content Placeholder 2"/>
          <p:cNvSpPr txBox="1">
            <a:spLocks/>
          </p:cNvSpPr>
          <p:nvPr/>
        </p:nvSpPr>
        <p:spPr>
          <a:xfrm>
            <a:off x="106192" y="1662362"/>
            <a:ext cx="2232522" cy="1832667"/>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400" kern="1200">
                <a:solidFill>
                  <a:srgbClr val="BFBFBF"/>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BFBFBF"/>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BFBFBF"/>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BFBFBF"/>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BFBFB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200" dirty="0">
                <a:solidFill>
                  <a:schemeClr val="accent2"/>
                </a:solidFill>
              </a:rPr>
              <a:t>c</a:t>
            </a:r>
            <a:r>
              <a:rPr lang="en-US" sz="3200" dirty="0" smtClean="0">
                <a:solidFill>
                  <a:schemeClr val="accent2"/>
                </a:solidFill>
              </a:rPr>
              <a:t>ost &amp; scale</a:t>
            </a:r>
          </a:p>
        </p:txBody>
      </p:sp>
    </p:spTree>
    <p:extLst>
      <p:ext uri="{BB962C8B-B14F-4D97-AF65-F5344CB8AC3E}">
        <p14:creationId xmlns:p14="http://schemas.microsoft.com/office/powerpoint/2010/main" val="3771901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dirty="0" smtClean="0"/>
              <a:t>Rahul Pathak</a:t>
            </a:r>
            <a:endParaRPr lang="en-US" dirty="0"/>
          </a:p>
        </p:txBody>
      </p:sp>
      <p:sp>
        <p:nvSpPr>
          <p:cNvPr id="9" name="Text Placeholder 8"/>
          <p:cNvSpPr>
            <a:spLocks noGrp="1"/>
          </p:cNvSpPr>
          <p:nvPr>
            <p:ph type="body" sz="quarter" idx="12"/>
          </p:nvPr>
        </p:nvSpPr>
        <p:spPr/>
        <p:txBody>
          <a:bodyPr/>
          <a:lstStyle/>
          <a:p>
            <a:r>
              <a:rPr lang="en-US" dirty="0" smtClean="0"/>
              <a:t>Sr. </a:t>
            </a:r>
            <a:r>
              <a:rPr lang="en-US" dirty="0" err="1" smtClean="0"/>
              <a:t>Mgr</a:t>
            </a:r>
            <a:r>
              <a:rPr lang="en-US" dirty="0" smtClean="0"/>
              <a:t> Amazon EMR</a:t>
            </a:r>
            <a:endParaRPr lang="en-US" dirty="0"/>
          </a:p>
        </p:txBody>
      </p:sp>
      <p:sp>
        <p:nvSpPr>
          <p:cNvPr id="10" name="Text Placeholder 9"/>
          <p:cNvSpPr>
            <a:spLocks noGrp="1"/>
          </p:cNvSpPr>
          <p:nvPr>
            <p:ph type="body" sz="quarter" idx="13"/>
          </p:nvPr>
        </p:nvSpPr>
        <p:spPr/>
        <p:txBody>
          <a:bodyPr/>
          <a:lstStyle/>
          <a:p>
            <a:r>
              <a:rPr lang="en-US" dirty="0" smtClean="0"/>
              <a:t>November 10, 2015</a:t>
            </a:r>
            <a:endParaRPr lang="en-US" dirty="0"/>
          </a:p>
        </p:txBody>
      </p:sp>
      <p:sp>
        <p:nvSpPr>
          <p:cNvPr id="11" name="Text Placeholder 10"/>
          <p:cNvSpPr>
            <a:spLocks noGrp="1"/>
          </p:cNvSpPr>
          <p:nvPr>
            <p:ph type="body" sz="quarter" idx="14"/>
          </p:nvPr>
        </p:nvSpPr>
        <p:spPr/>
        <p:txBody>
          <a:bodyPr/>
          <a:lstStyle/>
          <a:p>
            <a:r>
              <a:rPr lang="en-US" dirty="0" smtClean="0"/>
              <a:t>Herndon, VA</a:t>
            </a:r>
            <a:endParaRPr lang="en-US" dirty="0"/>
          </a:p>
        </p:txBody>
      </p:sp>
      <p:sp>
        <p:nvSpPr>
          <p:cNvPr id="22" name="Text Placeholder 21"/>
          <p:cNvSpPr>
            <a:spLocks noGrp="1"/>
          </p:cNvSpPr>
          <p:nvPr>
            <p:ph type="body" sz="quarter" idx="15"/>
          </p:nvPr>
        </p:nvSpPr>
        <p:spPr/>
        <p:txBody>
          <a:bodyPr/>
          <a:lstStyle/>
          <a:p>
            <a:r>
              <a:rPr lang="en-US" smtClean="0"/>
              <a:t>AWS big data platform</a:t>
            </a:r>
            <a:endParaRPr lang="en-US" dirty="0"/>
          </a:p>
        </p:txBody>
      </p:sp>
    </p:spTree>
    <p:extLst>
      <p:ext uri="{BB962C8B-B14F-4D97-AF65-F5344CB8AC3E}">
        <p14:creationId xmlns:p14="http://schemas.microsoft.com/office/powerpoint/2010/main" val="223442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benefits of streamlined data collection</a:t>
            </a:r>
            <a:endParaRPr lang="en-US" dirty="0"/>
          </a:p>
        </p:txBody>
      </p:sp>
      <p:sp>
        <p:nvSpPr>
          <p:cNvPr id="3" name="Content Placeholder 2"/>
          <p:cNvSpPr>
            <a:spLocks noGrp="1"/>
          </p:cNvSpPr>
          <p:nvPr>
            <p:ph idx="1"/>
          </p:nvPr>
        </p:nvSpPr>
        <p:spPr/>
        <p:txBody>
          <a:bodyPr/>
          <a:lstStyle/>
          <a:p>
            <a:r>
              <a:rPr lang="en-US" dirty="0" smtClean="0"/>
              <a:t>Instrument existing applications</a:t>
            </a:r>
          </a:p>
          <a:p>
            <a:r>
              <a:rPr lang="en-US" dirty="0" smtClean="0"/>
              <a:t>Inject code to log activity – “new big data”</a:t>
            </a:r>
          </a:p>
          <a:p>
            <a:r>
              <a:rPr lang="en-US" dirty="0" smtClean="0"/>
              <a:t>Example: WAPO Labs Social Reader (now Trove)</a:t>
            </a:r>
          </a:p>
        </p:txBody>
      </p:sp>
      <p:pic>
        <p:nvPicPr>
          <p:cNvPr id="1026" name="Picture 2" descr="Trove app-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350" y="1899351"/>
            <a:ext cx="752475" cy="752475"/>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0" y="2867025"/>
            <a:ext cx="7864601" cy="2152650"/>
            <a:chOff x="0" y="2867025"/>
            <a:chExt cx="7864601" cy="2152650"/>
          </a:xfrm>
        </p:grpSpPr>
        <p:grpSp>
          <p:nvGrpSpPr>
            <p:cNvPr id="35" name="Group 34"/>
            <p:cNvGrpSpPr/>
            <p:nvPr/>
          </p:nvGrpSpPr>
          <p:grpSpPr>
            <a:xfrm>
              <a:off x="0" y="2867025"/>
              <a:ext cx="7864601" cy="2152650"/>
              <a:chOff x="0" y="2867025"/>
              <a:chExt cx="7864601" cy="2152650"/>
            </a:xfrm>
          </p:grpSpPr>
          <p:grpSp>
            <p:nvGrpSpPr>
              <p:cNvPr id="32" name="Group 31"/>
              <p:cNvGrpSpPr/>
              <p:nvPr/>
            </p:nvGrpSpPr>
            <p:grpSpPr>
              <a:xfrm>
                <a:off x="0" y="3226273"/>
                <a:ext cx="1974910" cy="1793402"/>
                <a:chOff x="0" y="3226273"/>
                <a:chExt cx="1974910" cy="1793402"/>
              </a:xfrm>
            </p:grpSpPr>
            <p:grpSp>
              <p:nvGrpSpPr>
                <p:cNvPr id="31" name="Group 30"/>
                <p:cNvGrpSpPr/>
                <p:nvPr/>
              </p:nvGrpSpPr>
              <p:grpSpPr>
                <a:xfrm>
                  <a:off x="921134" y="3226273"/>
                  <a:ext cx="1053776" cy="1793402"/>
                  <a:chOff x="921134" y="3226273"/>
                  <a:chExt cx="1053776" cy="1793402"/>
                </a:xfrm>
              </p:grpSpPr>
              <p:cxnSp>
                <p:nvCxnSpPr>
                  <p:cNvPr id="26" name="Straight Connector 25"/>
                  <p:cNvCxnSpPr/>
                  <p:nvPr/>
                </p:nvCxnSpPr>
                <p:spPr>
                  <a:xfrm>
                    <a:off x="1448022" y="4048125"/>
                    <a:ext cx="0" cy="231924"/>
                  </a:xfrm>
                  <a:prstGeom prst="line">
                    <a:avLst/>
                  </a:prstGeom>
                </p:spPr>
                <p:style>
                  <a:lnRef idx="2">
                    <a:schemeClr val="accent1"/>
                  </a:lnRef>
                  <a:fillRef idx="0">
                    <a:schemeClr val="accent1"/>
                  </a:fillRef>
                  <a:effectRef idx="1">
                    <a:schemeClr val="accent1"/>
                  </a:effectRef>
                  <a:fontRef idx="minor">
                    <a:schemeClr val="tx1"/>
                  </a:fontRef>
                </p:style>
              </p:cxnSp>
              <p:pic>
                <p:nvPicPr>
                  <p:cNvPr id="23" name="Picture 22"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134" y="3226273"/>
                    <a:ext cx="1053776" cy="1053776"/>
                  </a:xfrm>
                  <a:prstGeom prst="rect">
                    <a:avLst/>
                  </a:prstGeom>
                </p:spPr>
              </p:pic>
              <p:pic>
                <p:nvPicPr>
                  <p:cNvPr id="24" name="Picture 23" descr="Generic-Database.png"/>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1134" y="4188387"/>
                    <a:ext cx="1053776" cy="831288"/>
                  </a:xfrm>
                  <a:prstGeom prst="rect">
                    <a:avLst/>
                  </a:prstGeom>
                </p:spPr>
              </p:pic>
            </p:grpSp>
            <p:sp>
              <p:nvSpPr>
                <p:cNvPr id="29" name="TextBox 28"/>
                <p:cNvSpPr txBox="1"/>
                <p:nvPr/>
              </p:nvSpPr>
              <p:spPr>
                <a:xfrm>
                  <a:off x="0" y="3795511"/>
                  <a:ext cx="1245020" cy="646331"/>
                </a:xfrm>
                <a:prstGeom prst="rect">
                  <a:avLst/>
                </a:prstGeom>
                <a:noFill/>
              </p:spPr>
              <p:txBody>
                <a:bodyPr wrap="none" rtlCol="0">
                  <a:spAutoFit/>
                </a:bodyPr>
                <a:lstStyle/>
                <a:p>
                  <a:pPr algn="ctr"/>
                  <a:r>
                    <a:rPr lang="en-US" dirty="0" smtClean="0">
                      <a:solidFill>
                        <a:schemeClr val="accent2"/>
                      </a:solidFill>
                      <a:latin typeface="Calibri" panose="020F0502020204030204" pitchFamily="34" charset="0"/>
                    </a:rPr>
                    <a:t>Existing</a:t>
                  </a:r>
                </a:p>
                <a:p>
                  <a:pPr algn="ctr"/>
                  <a:r>
                    <a:rPr lang="en-US" dirty="0" smtClean="0">
                      <a:solidFill>
                        <a:schemeClr val="accent2"/>
                      </a:solidFill>
                      <a:latin typeface="Calibri" panose="020F0502020204030204" pitchFamily="34" charset="0"/>
                    </a:rPr>
                    <a:t>Application</a:t>
                  </a:r>
                </a:p>
              </p:txBody>
            </p:sp>
          </p:grpSp>
          <p:grpSp>
            <p:nvGrpSpPr>
              <p:cNvPr id="34" name="Group 33"/>
              <p:cNvGrpSpPr/>
              <p:nvPr/>
            </p:nvGrpSpPr>
            <p:grpSpPr>
              <a:xfrm>
                <a:off x="2009775" y="2867025"/>
                <a:ext cx="5854826" cy="2152650"/>
                <a:chOff x="2009775" y="2867025"/>
                <a:chExt cx="5854826" cy="2152650"/>
              </a:xfrm>
            </p:grpSpPr>
            <p:pic>
              <p:nvPicPr>
                <p:cNvPr id="7" name="Picture 6" descr="Table.png"/>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001569" y="3354907"/>
                  <a:ext cx="910699" cy="910699"/>
                </a:xfrm>
                <a:prstGeom prst="rect">
                  <a:avLst/>
                </a:prstGeom>
              </p:spPr>
            </p:pic>
            <p:sp>
              <p:nvSpPr>
                <p:cNvPr id="17" name="TextBox 16"/>
                <p:cNvSpPr txBox="1"/>
                <p:nvPr/>
              </p:nvSpPr>
              <p:spPr>
                <a:xfrm>
                  <a:off x="4866216" y="3566121"/>
                  <a:ext cx="2998385" cy="523220"/>
                </a:xfrm>
                <a:prstGeom prst="rect">
                  <a:avLst/>
                </a:prstGeom>
                <a:noFill/>
              </p:spPr>
              <p:txBody>
                <a:bodyPr wrap="none" rtlCol="0">
                  <a:spAutoFit/>
                </a:bodyPr>
                <a:lstStyle/>
                <a:p>
                  <a:r>
                    <a:rPr lang="en-US" sz="2800" dirty="0" smtClean="0">
                      <a:solidFill>
                        <a:schemeClr val="accent2"/>
                      </a:solidFill>
                      <a:latin typeface="Calibri" panose="020F0502020204030204" pitchFamily="34" charset="0"/>
                    </a:rPr>
                    <a:t>DynamoDB table(s)</a:t>
                  </a:r>
                </a:p>
              </p:txBody>
            </p:sp>
            <p:grpSp>
              <p:nvGrpSpPr>
                <p:cNvPr id="30" name="Group 29"/>
                <p:cNvGrpSpPr/>
                <p:nvPr/>
              </p:nvGrpSpPr>
              <p:grpSpPr>
                <a:xfrm>
                  <a:off x="2009775" y="2867025"/>
                  <a:ext cx="2068834" cy="2152650"/>
                  <a:chOff x="2009775" y="2867025"/>
                  <a:chExt cx="2068834" cy="2152650"/>
                </a:xfrm>
              </p:grpSpPr>
              <p:cxnSp>
                <p:nvCxnSpPr>
                  <p:cNvPr id="6" name="Straight Connector 5"/>
                  <p:cNvCxnSpPr/>
                  <p:nvPr/>
                </p:nvCxnSpPr>
                <p:spPr>
                  <a:xfrm>
                    <a:off x="2924175" y="2867025"/>
                    <a:ext cx="0" cy="215265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021956" y="3195155"/>
                    <a:ext cx="2056653" cy="369332"/>
                  </a:xfrm>
                  <a:prstGeom prst="rect">
                    <a:avLst/>
                  </a:prstGeom>
                  <a:solidFill>
                    <a:schemeClr val="bg1">
                      <a:alpha val="60000"/>
                    </a:schemeClr>
                  </a:solidFill>
                </p:spPr>
                <p:txBody>
                  <a:bodyPr wrap="none" rtlCol="0">
                    <a:spAutoFit/>
                  </a:bodyPr>
                  <a:lstStyle/>
                  <a:p>
                    <a:pPr algn="ctr"/>
                    <a:r>
                      <a:rPr lang="en-US" dirty="0" smtClean="0">
                        <a:solidFill>
                          <a:schemeClr val="accent2"/>
                        </a:solidFill>
                        <a:latin typeface="Calibri" panose="020F0502020204030204" pitchFamily="34" charset="0"/>
                      </a:rPr>
                      <a:t>GET calls &amp; Queries</a:t>
                    </a:r>
                  </a:p>
                </p:txBody>
              </p:sp>
              <p:sp>
                <p:nvSpPr>
                  <p:cNvPr id="28" name="TextBox 27"/>
                  <p:cNvSpPr txBox="1"/>
                  <p:nvPr/>
                </p:nvSpPr>
                <p:spPr>
                  <a:xfrm>
                    <a:off x="2085976" y="3733668"/>
                    <a:ext cx="1869542" cy="369332"/>
                  </a:xfrm>
                  <a:prstGeom prst="rect">
                    <a:avLst/>
                  </a:prstGeom>
                  <a:solidFill>
                    <a:schemeClr val="bg1">
                      <a:alpha val="60000"/>
                    </a:schemeClr>
                  </a:solidFill>
                </p:spPr>
                <p:txBody>
                  <a:bodyPr wrap="square" rtlCol="0">
                    <a:spAutoFit/>
                  </a:bodyPr>
                  <a:lstStyle/>
                  <a:p>
                    <a:pPr algn="ctr"/>
                    <a:r>
                      <a:rPr lang="en-US" dirty="0" smtClean="0">
                        <a:solidFill>
                          <a:schemeClr val="accent2"/>
                        </a:solidFill>
                        <a:latin typeface="Calibri" panose="020F0502020204030204" pitchFamily="34" charset="0"/>
                      </a:rPr>
                      <a:t>PUT calls</a:t>
                    </a:r>
                  </a:p>
                </p:txBody>
              </p:sp>
              <p:cxnSp>
                <p:nvCxnSpPr>
                  <p:cNvPr id="14" name="Straight Arrow Connector 13"/>
                  <p:cNvCxnSpPr/>
                  <p:nvPr/>
                </p:nvCxnSpPr>
                <p:spPr>
                  <a:xfrm flipH="1">
                    <a:off x="2009775" y="3524250"/>
                    <a:ext cx="1991794"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085975" y="4048125"/>
                    <a:ext cx="1869542"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grpSp>
        </p:grpSp>
        <p:sp>
          <p:nvSpPr>
            <p:cNvPr id="37" name="Rectangle 36"/>
            <p:cNvSpPr/>
            <p:nvPr/>
          </p:nvSpPr>
          <p:spPr>
            <a:xfrm>
              <a:off x="1152525" y="3457575"/>
              <a:ext cx="561975" cy="209418"/>
            </a:xfrm>
            <a:prstGeom prst="rect">
              <a:avLst/>
            </a:pr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wrap="none" lIns="0" tIns="0" rIns="0" bIns="0" rtlCol="0" anchor="ctr"/>
            <a:lstStyle/>
            <a:p>
              <a:pPr algn="ctr"/>
              <a:r>
                <a:rPr lang="en-US" sz="800" dirty="0" smtClean="0">
                  <a:solidFill>
                    <a:srgbClr val="FFFF00"/>
                  </a:solidFill>
                  <a:effectLst>
                    <a:outerShdw blurRad="38100" dist="38100" dir="2700000" algn="tl">
                      <a:srgbClr val="000000">
                        <a:alpha val="43137"/>
                      </a:srgbClr>
                    </a:outerShdw>
                  </a:effectLst>
                </a:rPr>
                <a:t>Query(…</a:t>
              </a:r>
              <a:endParaRPr lang="en-US" sz="800" dirty="0">
                <a:solidFill>
                  <a:srgbClr val="FFFF00"/>
                </a:solidFill>
                <a:effectLst>
                  <a:outerShdw blurRad="38100" dist="38100" dir="2700000" algn="tl">
                    <a:srgbClr val="000000">
                      <a:alpha val="43137"/>
                    </a:srgbClr>
                  </a:outerShdw>
                </a:effectLst>
              </a:endParaRPr>
            </a:p>
          </p:txBody>
        </p:sp>
        <p:sp>
          <p:nvSpPr>
            <p:cNvPr id="39" name="Rectangle 38"/>
            <p:cNvSpPr/>
            <p:nvPr/>
          </p:nvSpPr>
          <p:spPr>
            <a:xfrm>
              <a:off x="1167034" y="3838963"/>
              <a:ext cx="561975" cy="209418"/>
            </a:xfrm>
            <a:prstGeom prst="rect">
              <a:avLst/>
            </a:pr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wrap="none" lIns="0" tIns="0" rIns="0" bIns="0" rtlCol="0" anchor="ctr"/>
            <a:lstStyle/>
            <a:p>
              <a:pPr algn="ctr"/>
              <a:r>
                <a:rPr lang="en-US" sz="800" dirty="0" err="1" smtClean="0">
                  <a:solidFill>
                    <a:srgbClr val="FFFF00"/>
                  </a:solidFill>
                  <a:effectLst>
                    <a:outerShdw blurRad="38100" dist="38100" dir="2700000" algn="tl">
                      <a:srgbClr val="000000">
                        <a:alpha val="43137"/>
                      </a:srgbClr>
                    </a:outerShdw>
                  </a:effectLst>
                </a:rPr>
                <a:t>PutItem</a:t>
              </a:r>
              <a:r>
                <a:rPr lang="en-US" sz="800" dirty="0" smtClean="0">
                  <a:solidFill>
                    <a:srgbClr val="FFFF00"/>
                  </a:solidFill>
                  <a:effectLst>
                    <a:outerShdw blurRad="38100" dist="38100" dir="2700000" algn="tl">
                      <a:srgbClr val="000000">
                        <a:alpha val="43137"/>
                      </a:srgbClr>
                    </a:outerShdw>
                  </a:effectLst>
                </a:rPr>
                <a:t>(…</a:t>
              </a:r>
              <a:endParaRPr lang="en-US" sz="800" dirty="0">
                <a:solidFill>
                  <a:srgbClr val="FFFF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35508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benefits of streamlined </a:t>
            </a:r>
            <a:r>
              <a:rPr lang="en-US" dirty="0"/>
              <a:t>d</a:t>
            </a:r>
            <a:r>
              <a:rPr lang="en-US" dirty="0" smtClean="0"/>
              <a:t>ata collection</a:t>
            </a:r>
            <a:endParaRPr lang="en-US" dirty="0"/>
          </a:p>
        </p:txBody>
      </p:sp>
      <p:sp>
        <p:nvSpPr>
          <p:cNvPr id="3" name="Content Placeholder 2"/>
          <p:cNvSpPr>
            <a:spLocks noGrp="1"/>
          </p:cNvSpPr>
          <p:nvPr>
            <p:ph idx="1"/>
          </p:nvPr>
        </p:nvSpPr>
        <p:spPr/>
        <p:txBody>
          <a:bodyPr/>
          <a:lstStyle/>
          <a:p>
            <a:pPr marL="0" indent="0">
              <a:buNone/>
            </a:pPr>
            <a:r>
              <a:rPr lang="en-US" b="1" dirty="0" smtClean="0"/>
              <a:t>Increase data granularity</a:t>
            </a:r>
          </a:p>
        </p:txBody>
      </p:sp>
      <p:grpSp>
        <p:nvGrpSpPr>
          <p:cNvPr id="21" name="Group 20"/>
          <p:cNvGrpSpPr/>
          <p:nvPr/>
        </p:nvGrpSpPr>
        <p:grpSpPr>
          <a:xfrm>
            <a:off x="0" y="1743075"/>
            <a:ext cx="9144000" cy="1578304"/>
            <a:chOff x="0" y="1743075"/>
            <a:chExt cx="9144000" cy="1578304"/>
          </a:xfrm>
        </p:grpSpPr>
        <p:sp>
          <p:nvSpPr>
            <p:cNvPr id="17" name="Rectangle 16"/>
            <p:cNvSpPr/>
            <p:nvPr/>
          </p:nvSpPr>
          <p:spPr>
            <a:xfrm>
              <a:off x="0" y="1743075"/>
              <a:ext cx="9144000" cy="965270"/>
            </a:xfrm>
            <a:prstGeom prst="rect">
              <a:avLst/>
            </a:prstGeom>
            <a:solidFill>
              <a:schemeClr val="bg1"/>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6" name="Group 15"/>
            <p:cNvGrpSpPr/>
            <p:nvPr/>
          </p:nvGrpSpPr>
          <p:grpSpPr>
            <a:xfrm>
              <a:off x="0" y="1795850"/>
              <a:ext cx="9144000" cy="1525529"/>
              <a:chOff x="0" y="1700600"/>
              <a:chExt cx="9144000" cy="1525529"/>
            </a:xfrm>
          </p:grpSpPr>
          <p:grpSp>
            <p:nvGrpSpPr>
              <p:cNvPr id="4" name="Group 3"/>
              <p:cNvGrpSpPr/>
              <p:nvPr/>
            </p:nvGrpSpPr>
            <p:grpSpPr>
              <a:xfrm>
                <a:off x="0" y="1700600"/>
                <a:ext cx="9144000" cy="1450207"/>
                <a:chOff x="-191058" y="1223511"/>
                <a:chExt cx="9211233" cy="1450207"/>
              </a:xfrm>
              <a:noFill/>
            </p:grpSpPr>
            <p:sp>
              <p:nvSpPr>
                <p:cNvPr id="5" name="Rounded Rectangle 4"/>
                <p:cNvSpPr/>
                <p:nvPr/>
              </p:nvSpPr>
              <p:spPr>
                <a:xfrm>
                  <a:off x="-191058" y="2035363"/>
                  <a:ext cx="9211233" cy="638355"/>
                </a:xfrm>
                <a:prstGeom prst="roundRect">
                  <a:avLst/>
                </a:prstGeom>
                <a:grp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1">
                          <a:lumMod val="75000"/>
                        </a:schemeClr>
                      </a:solidFill>
                      <a:latin typeface="Calibri" panose="020F0502020204030204" pitchFamily="34" charset="0"/>
                    </a:rPr>
                    <a:t>Customers</a:t>
                  </a:r>
                  <a:r>
                    <a:rPr lang="en-US" dirty="0">
                      <a:solidFill>
                        <a:schemeClr val="accent1">
                          <a:lumMod val="75000"/>
                        </a:schemeClr>
                      </a:solidFill>
                      <a:latin typeface="Calibri" panose="020F0502020204030204" pitchFamily="34" charset="0"/>
                    </a:rPr>
                    <a:t>	</a:t>
                  </a:r>
                  <a:r>
                    <a:rPr lang="en-US" dirty="0" smtClean="0">
                      <a:solidFill>
                        <a:schemeClr val="accent1">
                          <a:lumMod val="75000"/>
                        </a:schemeClr>
                      </a:solidFill>
                      <a:latin typeface="Calibri" panose="020F0502020204030204" pitchFamily="34" charset="0"/>
                    </a:rPr>
                    <a:t>	Devices</a:t>
                  </a:r>
                  <a:r>
                    <a:rPr lang="en-US" dirty="0">
                      <a:solidFill>
                        <a:schemeClr val="accent1">
                          <a:lumMod val="75000"/>
                        </a:schemeClr>
                      </a:solidFill>
                      <a:latin typeface="Calibri" panose="020F0502020204030204" pitchFamily="34" charset="0"/>
                    </a:rPr>
                    <a:t>	</a:t>
                  </a:r>
                  <a:r>
                    <a:rPr lang="en-US" dirty="0" smtClean="0">
                      <a:solidFill>
                        <a:schemeClr val="accent1">
                          <a:lumMod val="75000"/>
                        </a:schemeClr>
                      </a:solidFill>
                      <a:latin typeface="Calibri" panose="020F0502020204030204" pitchFamily="34" charset="0"/>
                    </a:rPr>
                    <a:t>	Data Items</a:t>
                  </a:r>
                  <a:r>
                    <a:rPr lang="en-US" dirty="0">
                      <a:solidFill>
                        <a:schemeClr val="accent1">
                          <a:lumMod val="75000"/>
                        </a:schemeClr>
                      </a:solidFill>
                      <a:latin typeface="Calibri" panose="020F0502020204030204" pitchFamily="34" charset="0"/>
                    </a:rPr>
                    <a:t>	</a:t>
                  </a:r>
                  <a:r>
                    <a:rPr lang="en-US" dirty="0" smtClean="0">
                      <a:solidFill>
                        <a:schemeClr val="accent1">
                          <a:lumMod val="75000"/>
                        </a:schemeClr>
                      </a:solidFill>
                      <a:latin typeface="Calibri" panose="020F0502020204030204" pitchFamily="34" charset="0"/>
                    </a:rPr>
                    <a:t>	Item Size			Frequency</a:t>
                  </a:r>
                  <a:endParaRPr lang="en-US" dirty="0">
                    <a:solidFill>
                      <a:schemeClr val="accent1">
                        <a:lumMod val="75000"/>
                      </a:schemeClr>
                    </a:solidFill>
                    <a:latin typeface="Calibri" panose="020F0502020204030204" pitchFamily="34" charset="0"/>
                  </a:endParaRPr>
                </a:p>
              </p:txBody>
            </p:sp>
            <p:sp>
              <p:nvSpPr>
                <p:cNvPr id="6" name="TextBox 5"/>
                <p:cNvSpPr txBox="1"/>
                <p:nvPr/>
              </p:nvSpPr>
              <p:spPr>
                <a:xfrm>
                  <a:off x="3989196" y="1249972"/>
                  <a:ext cx="527709" cy="830997"/>
                </a:xfrm>
                <a:prstGeom prst="rect">
                  <a:avLst/>
                </a:prstGeom>
                <a:grpFill/>
              </p:spPr>
              <p:txBody>
                <a:bodyPr wrap="none" rtlCol="0">
                  <a:spAutoFit/>
                </a:bodyPr>
                <a:lstStyle/>
                <a:p>
                  <a:r>
                    <a:rPr lang="en-US" sz="4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t>
                  </a:r>
                  <a:endParaRPr lang="en-US" sz="4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7" name="Picture 6" descr="http://www.101fundraising.org/wp-content/uploads/2011/08/real-ti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825" y="1291865"/>
                  <a:ext cx="749300" cy="747213"/>
                </a:xfrm>
                <a:prstGeom prst="rect">
                  <a:avLst/>
                </a:prstGeom>
                <a:grpFill/>
                <a:extLst/>
              </p:spPr>
            </p:pic>
            <p:pic>
              <p:nvPicPr>
                <p:cNvPr id="8" name="Picture 2" descr="http://couponconnections.com/wp-content/uploads/2011/08/sewing.jpg"/>
                <p:cNvPicPr>
                  <a:picLocks noChangeAspect="1" noChangeArrowheads="1"/>
                </p:cNvPicPr>
                <p:nvPr/>
              </p:nvPicPr>
              <p:blipFill rotWithShape="1">
                <a:blip r:embed="rId4">
                  <a:extLst>
                    <a:ext uri="{28A0092B-C50C-407E-A947-70E740481C1C}">
                      <a14:useLocalDpi xmlns:a14="http://schemas.microsoft.com/office/drawing/2010/main" val="0"/>
                    </a:ext>
                  </a:extLst>
                </a:blip>
                <a:srcRect l="7121" t="10824" r="6238" b="23409"/>
                <a:stretch/>
              </p:blipFill>
              <p:spPr bwMode="auto">
                <a:xfrm>
                  <a:off x="5343525" y="1291105"/>
                  <a:ext cx="1266825" cy="748733"/>
                </a:xfrm>
                <a:prstGeom prst="rect">
                  <a:avLst/>
                </a:prstGeom>
                <a:grpFill/>
                <a:extLst/>
              </p:spPr>
            </p:pic>
            <p:grpSp>
              <p:nvGrpSpPr>
                <p:cNvPr id="9" name="Group 8"/>
                <p:cNvGrpSpPr/>
                <p:nvPr/>
              </p:nvGrpSpPr>
              <p:grpSpPr>
                <a:xfrm>
                  <a:off x="2270304" y="1223511"/>
                  <a:ext cx="1077532" cy="1005339"/>
                  <a:chOff x="1927404" y="894615"/>
                  <a:chExt cx="1077532" cy="1005339"/>
                </a:xfrm>
                <a:grpFill/>
              </p:grpSpPr>
              <p:pic>
                <p:nvPicPr>
                  <p:cNvPr id="11" name="Picture 10" descr="Mobile-Client.png"/>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927404" y="894615"/>
                    <a:ext cx="731520" cy="731520"/>
                  </a:xfrm>
                  <a:prstGeom prst="rect">
                    <a:avLst/>
                  </a:prstGeom>
                  <a:grpFill/>
                </p:spPr>
              </p:pic>
              <p:pic>
                <p:nvPicPr>
                  <p:cNvPr id="12" name="Picture 11" descr="Mobile-Client.png"/>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086241" y="981259"/>
                    <a:ext cx="918695" cy="918695"/>
                  </a:xfrm>
                  <a:prstGeom prst="rect">
                    <a:avLst/>
                  </a:prstGeom>
                  <a:grpFill/>
                </p:spPr>
              </p:pic>
            </p:grpSp>
            <p:pic>
              <p:nvPicPr>
                <p:cNvPr id="10" name="Picture 6" descr="http://ih.constantcontact.com/fs189/1102855888252/img/244.jpg?a=11119057446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125" y="1223511"/>
                  <a:ext cx="1571413" cy="883920"/>
                </a:xfrm>
                <a:prstGeom prst="rect">
                  <a:avLst/>
                </a:prstGeom>
                <a:grpFill/>
                <a:extLst/>
              </p:spPr>
            </p:pic>
          </p:grpSp>
          <p:sp>
            <p:nvSpPr>
              <p:cNvPr id="13" name="Right Brace 12"/>
              <p:cNvSpPr/>
              <p:nvPr/>
            </p:nvSpPr>
            <p:spPr>
              <a:xfrm rot="5400000">
                <a:off x="4349586" y="-1034887"/>
                <a:ext cx="263854" cy="8258178"/>
              </a:xfrm>
              <a:prstGeom prst="rightBrace">
                <a:avLst>
                  <a:gd name="adj1" fmla="val 14441"/>
                  <a:gd name="adj2" fmla="val 48731"/>
                </a:avLst>
              </a:prstGeom>
              <a:ln w="190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 name="Rectangle 19"/>
          <p:cNvSpPr/>
          <p:nvPr/>
        </p:nvSpPr>
        <p:spPr>
          <a:xfrm>
            <a:off x="0" y="3405485"/>
            <a:ext cx="9144000" cy="1154162"/>
          </a:xfrm>
          <a:prstGeom prst="rect">
            <a:avLst/>
          </a:prstGeom>
        </p:spPr>
        <p:txBody>
          <a:bodyPr wrap="square">
            <a:spAutoFit/>
          </a:bodyPr>
          <a:lstStyle/>
          <a:p>
            <a:pPr marL="1371600" lvl="4">
              <a:spcBef>
                <a:spcPts val="600"/>
              </a:spcBef>
            </a:pPr>
            <a:r>
              <a:rPr lang="en-US" sz="3200" dirty="0" smtClean="0">
                <a:solidFill>
                  <a:schemeClr val="accent2"/>
                </a:solidFill>
                <a:latin typeface="Calibri" panose="020F0502020204030204" pitchFamily="34" charset="0"/>
              </a:rPr>
              <a:t>	Challenge: compounding scale</a:t>
            </a:r>
          </a:p>
          <a:p>
            <a:pPr marL="1371600" lvl="4">
              <a:spcBef>
                <a:spcPts val="600"/>
              </a:spcBef>
            </a:pPr>
            <a:r>
              <a:rPr lang="en-US" sz="3200" dirty="0" smtClean="0">
                <a:solidFill>
                  <a:schemeClr val="accent2"/>
                </a:solidFill>
                <a:latin typeface="Calibri" panose="020F0502020204030204" pitchFamily="34" charset="0"/>
              </a:rPr>
              <a:t>	Benefit:</a:t>
            </a:r>
            <a:r>
              <a:rPr lang="en-US" sz="3200" dirty="0">
                <a:solidFill>
                  <a:schemeClr val="accent2"/>
                </a:solidFill>
                <a:latin typeface="Calibri" panose="020F0502020204030204" pitchFamily="34" charset="0"/>
              </a:rPr>
              <a:t> </a:t>
            </a:r>
            <a:r>
              <a:rPr lang="en-US" sz="3200" dirty="0" smtClean="0">
                <a:solidFill>
                  <a:schemeClr val="accent2"/>
                </a:solidFill>
                <a:latin typeface="Calibri" panose="020F0502020204030204" pitchFamily="34" charset="0"/>
              </a:rPr>
              <a:t>improved </a:t>
            </a:r>
            <a:r>
              <a:rPr lang="en-US" sz="3200" dirty="0">
                <a:solidFill>
                  <a:schemeClr val="accent2"/>
                </a:solidFill>
                <a:latin typeface="Calibri" panose="020F0502020204030204" pitchFamily="34" charset="0"/>
              </a:rPr>
              <a:t>data </a:t>
            </a:r>
            <a:r>
              <a:rPr lang="en-US" sz="3200" dirty="0" smtClean="0">
                <a:solidFill>
                  <a:schemeClr val="accent2"/>
                </a:solidFill>
                <a:latin typeface="Calibri" panose="020F0502020204030204" pitchFamily="34" charset="0"/>
              </a:rPr>
              <a:t>quality</a:t>
            </a:r>
            <a:endParaRPr lang="en-US" sz="3200" dirty="0">
              <a:solidFill>
                <a:schemeClr val="accent2"/>
              </a:solidFill>
              <a:latin typeface="Calibri" panose="020F0502020204030204" pitchFamily="34" charset="0"/>
            </a:endParaRPr>
          </a:p>
        </p:txBody>
      </p:sp>
    </p:spTree>
    <p:extLst>
      <p:ext uri="{BB962C8B-B14F-4D97-AF65-F5344CB8AC3E}">
        <p14:creationId xmlns:p14="http://schemas.microsoft.com/office/powerpoint/2010/main" val="335508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primitive patterns</a:t>
            </a:r>
            <a:endParaRPr lang="en-US" dirty="0"/>
          </a:p>
        </p:txBody>
      </p:sp>
      <p:grpSp>
        <p:nvGrpSpPr>
          <p:cNvPr id="21" name="Group 20"/>
          <p:cNvGrpSpPr/>
          <p:nvPr/>
        </p:nvGrpSpPr>
        <p:grpSpPr>
          <a:xfrm>
            <a:off x="2691690" y="2884581"/>
            <a:ext cx="2096717" cy="1299093"/>
            <a:chOff x="2691690" y="2884581"/>
            <a:chExt cx="2096717" cy="1299093"/>
          </a:xfrm>
        </p:grpSpPr>
        <p:grpSp>
          <p:nvGrpSpPr>
            <p:cNvPr id="19" name="Group 18"/>
            <p:cNvGrpSpPr/>
            <p:nvPr/>
          </p:nvGrpSpPr>
          <p:grpSpPr>
            <a:xfrm>
              <a:off x="2889839" y="3110802"/>
              <a:ext cx="1898568" cy="1072872"/>
              <a:chOff x="2889839" y="3110802"/>
              <a:chExt cx="1898568" cy="1072872"/>
            </a:xfrm>
          </p:grpSpPr>
          <p:pic>
            <p:nvPicPr>
              <p:cNvPr id="54" name="Picture 53" descr="Kinesis-Enabled_Ap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9839" y="3735083"/>
                <a:ext cx="448591" cy="448591"/>
              </a:xfrm>
              <a:prstGeom prst="rect">
                <a:avLst/>
              </a:prstGeom>
            </p:spPr>
          </p:pic>
          <p:sp>
            <p:nvSpPr>
              <p:cNvPr id="56" name="TextBox 55"/>
              <p:cNvSpPr txBox="1"/>
              <p:nvPr/>
            </p:nvSpPr>
            <p:spPr>
              <a:xfrm>
                <a:off x="3386035" y="3110802"/>
                <a:ext cx="1402372" cy="1015663"/>
              </a:xfrm>
              <a:prstGeom prst="rect">
                <a:avLst/>
              </a:prstGeom>
              <a:noFill/>
            </p:spPr>
            <p:txBody>
              <a:bodyPr wrap="none" rtlCol="0">
                <a:spAutoFit/>
              </a:bodyPr>
              <a:lstStyle/>
              <a:p>
                <a:r>
                  <a:rPr lang="en-US" dirty="0" smtClean="0">
                    <a:solidFill>
                      <a:schemeClr val="accent2"/>
                    </a:solidFill>
                    <a:latin typeface="Calibri Light" panose="020F0302020204030204" pitchFamily="34" charset="0"/>
                  </a:rPr>
                  <a:t>AWS Lambda</a:t>
                </a:r>
              </a:p>
              <a:p>
                <a:endParaRPr lang="en-US" sz="1200" dirty="0" smtClean="0">
                  <a:solidFill>
                    <a:schemeClr val="accent2"/>
                  </a:solidFill>
                  <a:latin typeface="Calibri Light" panose="020F0302020204030204" pitchFamily="34" charset="0"/>
                </a:endParaRPr>
              </a:p>
              <a:p>
                <a:endParaRPr lang="en-US" sz="1200" dirty="0">
                  <a:solidFill>
                    <a:schemeClr val="accent2"/>
                  </a:solidFill>
                  <a:latin typeface="Calibri Light" panose="020F0302020204030204" pitchFamily="34" charset="0"/>
                </a:endParaRPr>
              </a:p>
              <a:p>
                <a:r>
                  <a:rPr lang="en-US" dirty="0" smtClean="0">
                    <a:solidFill>
                      <a:schemeClr val="accent2"/>
                    </a:solidFill>
                    <a:latin typeface="Calibri Light" panose="020F0302020204030204" pitchFamily="34" charset="0"/>
                  </a:rPr>
                  <a:t>KCL Apps</a:t>
                </a:r>
              </a:p>
            </p:txBody>
          </p:sp>
        </p:grpSp>
        <p:pic>
          <p:nvPicPr>
            <p:cNvPr id="96" name="Picture 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690" y="2884581"/>
              <a:ext cx="818264" cy="818264"/>
            </a:xfrm>
            <a:prstGeom prst="rect">
              <a:avLst/>
            </a:prstGeom>
          </p:spPr>
        </p:pic>
      </p:grpSp>
      <p:grpSp>
        <p:nvGrpSpPr>
          <p:cNvPr id="2" name="Group 1"/>
          <p:cNvGrpSpPr/>
          <p:nvPr/>
        </p:nvGrpSpPr>
        <p:grpSpPr>
          <a:xfrm>
            <a:off x="296172" y="911742"/>
            <a:ext cx="7728606" cy="2027361"/>
            <a:chOff x="296172" y="911742"/>
            <a:chExt cx="7728606" cy="2027361"/>
          </a:xfrm>
        </p:grpSpPr>
        <p:grpSp>
          <p:nvGrpSpPr>
            <p:cNvPr id="26" name="Group 25"/>
            <p:cNvGrpSpPr/>
            <p:nvPr/>
          </p:nvGrpSpPr>
          <p:grpSpPr>
            <a:xfrm>
              <a:off x="761861" y="911742"/>
              <a:ext cx="7262917" cy="1004003"/>
              <a:chOff x="761861" y="911742"/>
              <a:chExt cx="7262917" cy="1004003"/>
            </a:xfrm>
          </p:grpSpPr>
          <p:grpSp>
            <p:nvGrpSpPr>
              <p:cNvPr id="27" name="Group 26"/>
              <p:cNvGrpSpPr/>
              <p:nvPr/>
            </p:nvGrpSpPr>
            <p:grpSpPr>
              <a:xfrm>
                <a:off x="761861" y="911742"/>
                <a:ext cx="7262917" cy="1004003"/>
                <a:chOff x="761861" y="911742"/>
                <a:chExt cx="7262917" cy="1004003"/>
              </a:xfrm>
            </p:grpSpPr>
            <p:grpSp>
              <p:nvGrpSpPr>
                <p:cNvPr id="32" name="Group 31"/>
                <p:cNvGrpSpPr/>
                <p:nvPr/>
              </p:nvGrpSpPr>
              <p:grpSpPr>
                <a:xfrm>
                  <a:off x="1146339" y="911742"/>
                  <a:ext cx="6446833" cy="1004003"/>
                  <a:chOff x="1475840" y="891822"/>
                  <a:chExt cx="7584036" cy="835378"/>
                </a:xfrm>
                <a:solidFill>
                  <a:srgbClr val="1F497D">
                    <a:lumMod val="75000"/>
                  </a:srgbClr>
                </a:solidFill>
              </p:grpSpPr>
              <p:sp>
                <p:nvSpPr>
                  <p:cNvPr id="36" name="Rectangle 35"/>
                  <p:cNvSpPr/>
                  <p:nvPr/>
                </p:nvSpPr>
                <p:spPr>
                  <a:xfrm>
                    <a:off x="1634066" y="891822"/>
                    <a:ext cx="7258756" cy="83537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37" name="Oval 36"/>
                  <p:cNvSpPr/>
                  <p:nvPr/>
                </p:nvSpPr>
                <p:spPr>
                  <a:xfrm flipH="1">
                    <a:off x="1475840"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38" name="Oval 37"/>
                  <p:cNvSpPr/>
                  <p:nvPr/>
                </p:nvSpPr>
                <p:spPr>
                  <a:xfrm flipH="1">
                    <a:off x="8743425"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nvGrpSpPr>
                <p:cNvPr id="33" name="Group 32"/>
                <p:cNvGrpSpPr/>
                <p:nvPr/>
              </p:nvGrpSpPr>
              <p:grpSpPr>
                <a:xfrm>
                  <a:off x="761861" y="1212176"/>
                  <a:ext cx="7262917" cy="404963"/>
                  <a:chOff x="761861" y="1212176"/>
                  <a:chExt cx="7262917" cy="404963"/>
                </a:xfrm>
              </p:grpSpPr>
              <p:sp>
                <p:nvSpPr>
                  <p:cNvPr id="34" name="Right Arrow 33"/>
                  <p:cNvSpPr/>
                  <p:nvPr/>
                </p:nvSpPr>
                <p:spPr>
                  <a:xfrm>
                    <a:off x="7451167"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35" name="Right Arrow 34"/>
                  <p:cNvSpPr/>
                  <p:nvPr/>
                </p:nvSpPr>
                <p:spPr>
                  <a:xfrm>
                    <a:off x="761861"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sp>
            <p:nvSpPr>
              <p:cNvPr id="28" name="Chevron 27"/>
              <p:cNvSpPr/>
              <p:nvPr/>
            </p:nvSpPr>
            <p:spPr>
              <a:xfrm>
                <a:off x="1423267" y="1026114"/>
                <a:ext cx="210997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Collect</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29" name="Chevron 28"/>
              <p:cNvSpPr/>
              <p:nvPr/>
            </p:nvSpPr>
            <p:spPr>
              <a:xfrm>
                <a:off x="3226003" y="1026114"/>
                <a:ext cx="221650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Process</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30" name="Chevron 29"/>
              <p:cNvSpPr/>
              <p:nvPr/>
            </p:nvSpPr>
            <p:spPr>
              <a:xfrm>
                <a:off x="5135272" y="1026114"/>
                <a:ext cx="2104330"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Analyze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31" name="Parallelogram 30"/>
              <p:cNvSpPr/>
              <p:nvPr/>
            </p:nvSpPr>
            <p:spPr>
              <a:xfrm>
                <a:off x="1423268" y="1415572"/>
                <a:ext cx="5816334" cy="389458"/>
              </a:xfrm>
              <a:prstGeom prst="parallelogram">
                <a:avLst>
                  <a:gd name="adj" fmla="val 96274"/>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Store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grpSp>
        <p:grpSp>
          <p:nvGrpSpPr>
            <p:cNvPr id="39" name="Group 38"/>
            <p:cNvGrpSpPr/>
            <p:nvPr/>
          </p:nvGrpSpPr>
          <p:grpSpPr>
            <a:xfrm>
              <a:off x="296172" y="1343551"/>
              <a:ext cx="2490352" cy="1578300"/>
              <a:chOff x="296172" y="1343551"/>
              <a:chExt cx="2490352" cy="1578300"/>
            </a:xfrm>
          </p:grpSpPr>
          <p:sp>
            <p:nvSpPr>
              <p:cNvPr id="40" name="Rectangle 39"/>
              <p:cNvSpPr/>
              <p:nvPr/>
            </p:nvSpPr>
            <p:spPr>
              <a:xfrm>
                <a:off x="296172" y="2213965"/>
                <a:ext cx="2144918" cy="707886"/>
              </a:xfrm>
              <a:prstGeom prst="rect">
                <a:avLst/>
              </a:prstGeom>
            </p:spPr>
            <p:txBody>
              <a:bodyPr wrap="square">
                <a:spAutoFit/>
              </a:bodyPr>
              <a:lstStyle/>
              <a:p>
                <a:pPr algn="ctr"/>
                <a:r>
                  <a:rPr lang="en-US" sz="2000" dirty="0">
                    <a:solidFill>
                      <a:schemeClr val="tx2"/>
                    </a:solidFill>
                    <a:latin typeface="Century Gothic" panose="020B0502020202020204" pitchFamily="34" charset="0"/>
                  </a:rPr>
                  <a:t>Data </a:t>
                </a:r>
                <a:r>
                  <a:rPr lang="en-US" sz="2000" dirty="0" smtClean="0">
                    <a:solidFill>
                      <a:schemeClr val="tx2"/>
                    </a:solidFill>
                    <a:latin typeface="Century Gothic" panose="020B0502020202020204" pitchFamily="34" charset="0"/>
                  </a:rPr>
                  <a:t>Collection</a:t>
                </a:r>
              </a:p>
              <a:p>
                <a:pPr algn="ctr"/>
                <a:r>
                  <a:rPr lang="en-US" sz="2000" dirty="0" smtClean="0">
                    <a:solidFill>
                      <a:schemeClr val="tx2"/>
                    </a:solidFill>
                    <a:latin typeface="Century Gothic" panose="020B0502020202020204" pitchFamily="34" charset="0"/>
                  </a:rPr>
                  <a:t>and Storage</a:t>
                </a:r>
                <a:endParaRPr lang="en-US" sz="1400" dirty="0">
                  <a:solidFill>
                    <a:schemeClr val="tx2"/>
                  </a:solidFill>
                </a:endParaRPr>
              </a:p>
            </p:txBody>
          </p:sp>
          <p:cxnSp>
            <p:nvCxnSpPr>
              <p:cNvPr id="41" name="Straight Arrow Connector 40"/>
              <p:cNvCxnSpPr/>
              <p:nvPr/>
            </p:nvCxnSpPr>
            <p:spPr>
              <a:xfrm flipH="1">
                <a:off x="1711263" y="1449701"/>
                <a:ext cx="971552" cy="764264"/>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2579106" y="1343551"/>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43" name="Group 42"/>
            <p:cNvGrpSpPr/>
            <p:nvPr/>
          </p:nvGrpSpPr>
          <p:grpSpPr>
            <a:xfrm>
              <a:off x="4807000" y="1139413"/>
              <a:ext cx="1495922" cy="1799690"/>
              <a:chOff x="4781122" y="1087657"/>
              <a:chExt cx="1495922" cy="1799690"/>
            </a:xfrm>
          </p:grpSpPr>
          <p:sp>
            <p:nvSpPr>
              <p:cNvPr id="44" name="Rectangle 43"/>
              <p:cNvSpPr/>
              <p:nvPr/>
            </p:nvSpPr>
            <p:spPr>
              <a:xfrm>
                <a:off x="4781122" y="2179461"/>
                <a:ext cx="1495922"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a:t>
                </a:r>
              </a:p>
              <a:p>
                <a:pPr algn="ctr"/>
                <a:r>
                  <a:rPr lang="en-US" sz="2000" dirty="0" smtClean="0">
                    <a:solidFill>
                      <a:schemeClr val="tx2"/>
                    </a:solidFill>
                    <a:latin typeface="Century Gothic" panose="020B0502020202020204" pitchFamily="34" charset="0"/>
                  </a:rPr>
                  <a:t>Processing</a:t>
                </a:r>
              </a:p>
            </p:txBody>
          </p:sp>
          <p:cxnSp>
            <p:nvCxnSpPr>
              <p:cNvPr id="45" name="Straight Arrow Connector 44"/>
              <p:cNvCxnSpPr/>
              <p:nvPr/>
            </p:nvCxnSpPr>
            <p:spPr>
              <a:xfrm>
                <a:off x="4930046" y="1188275"/>
                <a:ext cx="495210" cy="102569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4850130"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47" name="Group 46"/>
            <p:cNvGrpSpPr/>
            <p:nvPr/>
          </p:nvGrpSpPr>
          <p:grpSpPr>
            <a:xfrm>
              <a:off x="2719570" y="1165291"/>
              <a:ext cx="1495923" cy="1771949"/>
              <a:chOff x="2641936" y="1087657"/>
              <a:chExt cx="1495923" cy="1771949"/>
            </a:xfrm>
          </p:grpSpPr>
          <p:cxnSp>
            <p:nvCxnSpPr>
              <p:cNvPr id="48" name="Straight Arrow Connector 47"/>
              <p:cNvCxnSpPr/>
              <p:nvPr/>
            </p:nvCxnSpPr>
            <p:spPr>
              <a:xfrm flipH="1">
                <a:off x="3390182" y="1208484"/>
                <a:ext cx="251071" cy="100548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3533242"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50" name="Rectangle 49"/>
              <p:cNvSpPr/>
              <p:nvPr/>
            </p:nvSpPr>
            <p:spPr>
              <a:xfrm>
                <a:off x="2641936" y="2151720"/>
                <a:ext cx="1495923" cy="707886"/>
              </a:xfrm>
              <a:prstGeom prst="rect">
                <a:avLst/>
              </a:prstGeom>
            </p:spPr>
            <p:txBody>
              <a:bodyPr wrap="none">
                <a:spAutoFit/>
              </a:bodyPr>
              <a:lstStyle/>
              <a:p>
                <a:pPr algn="ctr"/>
                <a:r>
                  <a:rPr lang="en-US" sz="2000" dirty="0" smtClean="0">
                    <a:solidFill>
                      <a:schemeClr val="tx2"/>
                    </a:solidFill>
                    <a:latin typeface="Century Gothic" panose="020B0502020202020204" pitchFamily="34" charset="0"/>
                  </a:rPr>
                  <a:t>Event</a:t>
                </a:r>
              </a:p>
              <a:p>
                <a:pPr algn="ctr"/>
                <a:r>
                  <a:rPr lang="en-US" sz="2000" dirty="0" smtClean="0">
                    <a:solidFill>
                      <a:schemeClr val="tx2"/>
                    </a:solidFill>
                    <a:latin typeface="Century Gothic" panose="020B0502020202020204" pitchFamily="34" charset="0"/>
                  </a:rPr>
                  <a:t>Processing</a:t>
                </a:r>
                <a:endParaRPr lang="en-US" dirty="0">
                  <a:solidFill>
                    <a:schemeClr val="tx2"/>
                  </a:solidFill>
                </a:endParaRPr>
              </a:p>
            </p:txBody>
          </p:sp>
        </p:grpSp>
        <p:grpSp>
          <p:nvGrpSpPr>
            <p:cNvPr id="51" name="Group 50"/>
            <p:cNvGrpSpPr/>
            <p:nvPr/>
          </p:nvGrpSpPr>
          <p:grpSpPr>
            <a:xfrm>
              <a:off x="5980019" y="1309422"/>
              <a:ext cx="1811810" cy="1629681"/>
              <a:chOff x="5980019" y="1309422"/>
              <a:chExt cx="1811810" cy="1629681"/>
            </a:xfrm>
          </p:grpSpPr>
          <p:cxnSp>
            <p:nvCxnSpPr>
              <p:cNvPr id="52" name="Straight Arrow Connector 51"/>
              <p:cNvCxnSpPr/>
              <p:nvPr/>
            </p:nvCxnSpPr>
            <p:spPr>
              <a:xfrm>
                <a:off x="6079403" y="1430249"/>
                <a:ext cx="931639" cy="783716"/>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5980019" y="1309422"/>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55" name="Rectangle 54"/>
              <p:cNvSpPr/>
              <p:nvPr/>
            </p:nvSpPr>
            <p:spPr>
              <a:xfrm>
                <a:off x="6646964" y="2231217"/>
                <a:ext cx="1144865"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 </a:t>
                </a:r>
              </a:p>
              <a:p>
                <a:pPr algn="ctr"/>
                <a:r>
                  <a:rPr lang="en-US" sz="2000" dirty="0" smtClean="0">
                    <a:solidFill>
                      <a:schemeClr val="tx2"/>
                    </a:solidFill>
                    <a:latin typeface="Century Gothic" panose="020B0502020202020204" pitchFamily="34" charset="0"/>
                  </a:rPr>
                  <a:t>Analysis</a:t>
                </a:r>
                <a:endParaRPr lang="en-US" dirty="0">
                  <a:solidFill>
                    <a:schemeClr val="tx2"/>
                  </a:solidFill>
                </a:endParaRPr>
              </a:p>
            </p:txBody>
          </p:sp>
        </p:grpSp>
      </p:grpSp>
    </p:spTree>
    <p:extLst>
      <p:ext uri="{BB962C8B-B14F-4D97-AF65-F5344CB8AC3E}">
        <p14:creationId xmlns:p14="http://schemas.microsoft.com/office/powerpoint/2010/main" val="1257281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event processing – enabling </a:t>
            </a:r>
            <a:r>
              <a:rPr lang="en-US" dirty="0"/>
              <a:t>c</a:t>
            </a:r>
            <a:r>
              <a:rPr lang="en-US" dirty="0" smtClean="0"/>
              <a:t>apabilities</a:t>
            </a:r>
            <a:endParaRPr lang="en-US" dirty="0"/>
          </a:p>
        </p:txBody>
      </p:sp>
      <p:sp>
        <p:nvSpPr>
          <p:cNvPr id="6" name="Content Placeholder 5"/>
          <p:cNvSpPr>
            <a:spLocks noGrp="1"/>
          </p:cNvSpPr>
          <p:nvPr>
            <p:ph idx="1"/>
          </p:nvPr>
        </p:nvSpPr>
        <p:spPr>
          <a:xfrm>
            <a:off x="1828799" y="1009332"/>
            <a:ext cx="6717097" cy="3553926"/>
          </a:xfrm>
        </p:spPr>
        <p:txBody>
          <a:bodyPr/>
          <a:lstStyle/>
          <a:p>
            <a:pPr marL="1371566" lvl="3" indent="0">
              <a:buNone/>
            </a:pPr>
            <a:endParaRPr lang="en-US" sz="1400" dirty="0" smtClean="0"/>
          </a:p>
          <a:p>
            <a:pPr marL="0" indent="0">
              <a:buNone/>
            </a:pPr>
            <a:r>
              <a:rPr lang="en-US" dirty="0" smtClean="0"/>
              <a:t>S3 Event Notifications</a:t>
            </a:r>
          </a:p>
          <a:p>
            <a:pPr marL="457188" lvl="1" indent="0">
              <a:buNone/>
            </a:pPr>
            <a:endParaRPr lang="en-US" dirty="0" smtClean="0"/>
          </a:p>
          <a:p>
            <a:pPr marL="0" indent="0">
              <a:buNone/>
            </a:pPr>
            <a:r>
              <a:rPr lang="en-US" dirty="0" smtClean="0"/>
              <a:t>Kinesis stream</a:t>
            </a:r>
          </a:p>
          <a:p>
            <a:pPr marL="457188" lvl="1" indent="0">
              <a:buNone/>
            </a:pPr>
            <a:endParaRPr lang="en-US" dirty="0" smtClean="0"/>
          </a:p>
          <a:p>
            <a:pPr marL="0" indent="0">
              <a:buNone/>
            </a:pPr>
            <a:r>
              <a:rPr lang="en-US" dirty="0" smtClean="0"/>
              <a:t>DynamoDB Streams</a:t>
            </a:r>
            <a:endParaRPr lang="en-US" dirty="0"/>
          </a:p>
        </p:txBody>
      </p:sp>
      <p:grpSp>
        <p:nvGrpSpPr>
          <p:cNvPr id="26" name="Group 25"/>
          <p:cNvGrpSpPr/>
          <p:nvPr/>
        </p:nvGrpSpPr>
        <p:grpSpPr>
          <a:xfrm>
            <a:off x="283992" y="1192760"/>
            <a:ext cx="1363652" cy="2461934"/>
            <a:chOff x="283992" y="1192760"/>
            <a:chExt cx="1363652" cy="2461934"/>
          </a:xfrm>
        </p:grpSpPr>
        <p:pic>
          <p:nvPicPr>
            <p:cNvPr id="11" name="Picture 10" descr="Kinesi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78" y="2085177"/>
              <a:ext cx="668434" cy="692078"/>
            </a:xfrm>
            <a:prstGeom prst="rect">
              <a:avLst/>
            </a:prstGeom>
          </p:spPr>
        </p:pic>
        <p:pic>
          <p:nvPicPr>
            <p:cNvPr id="14" name="Picture 13"/>
            <p:cNvPicPr>
              <a:picLocks noChangeAspect="1"/>
            </p:cNvPicPr>
            <p:nvPr/>
          </p:nvPicPr>
          <p:blipFill>
            <a:blip r:embed="rId4"/>
            <a:stretch>
              <a:fillRect/>
            </a:stretch>
          </p:blipFill>
          <p:spPr>
            <a:xfrm>
              <a:off x="283992" y="1192760"/>
              <a:ext cx="702420" cy="751284"/>
            </a:xfrm>
            <a:prstGeom prst="rect">
              <a:avLst/>
            </a:prstGeom>
          </p:spPr>
        </p:pic>
        <p:pic>
          <p:nvPicPr>
            <p:cNvPr id="15" name="Picture 14"/>
            <p:cNvPicPr>
              <a:picLocks noChangeAspect="1"/>
            </p:cNvPicPr>
            <p:nvPr/>
          </p:nvPicPr>
          <p:blipFill>
            <a:blip r:embed="rId5"/>
            <a:stretch>
              <a:fillRect/>
            </a:stretch>
          </p:blipFill>
          <p:spPr>
            <a:xfrm>
              <a:off x="301243" y="2984100"/>
              <a:ext cx="634448" cy="670594"/>
            </a:xfrm>
            <a:prstGeom prst="rect">
              <a:avLst/>
            </a:prstGeom>
          </p:spPr>
        </p:pic>
        <p:sp>
          <p:nvSpPr>
            <p:cNvPr id="17" name="Right Arrow 16"/>
            <p:cNvSpPr/>
            <p:nvPr/>
          </p:nvSpPr>
          <p:spPr>
            <a:xfrm>
              <a:off x="1147313" y="1393447"/>
              <a:ext cx="483079" cy="349910"/>
            </a:xfrm>
            <a:prstGeom prst="rightArrow">
              <a:avLst>
                <a:gd name="adj1" fmla="val 45069"/>
                <a:gd name="adj2" fmla="val 59861"/>
              </a:avLst>
            </a:prstGeom>
            <a:solidFill>
              <a:srgbClr val="C00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8" name="Right Arrow 17"/>
            <p:cNvSpPr/>
            <p:nvPr/>
          </p:nvSpPr>
          <p:spPr>
            <a:xfrm>
              <a:off x="1164565" y="2256261"/>
              <a:ext cx="483079" cy="349910"/>
            </a:xfrm>
            <a:prstGeom prst="rightArrow">
              <a:avLst>
                <a:gd name="adj1" fmla="val 45069"/>
                <a:gd name="adj2" fmla="val 59861"/>
              </a:avLst>
            </a:prstGeom>
            <a:solidFill>
              <a:schemeClr val="accent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 name="Right Arrow 18"/>
            <p:cNvSpPr/>
            <p:nvPr/>
          </p:nvSpPr>
          <p:spPr>
            <a:xfrm>
              <a:off x="1115803" y="3144442"/>
              <a:ext cx="483079" cy="349910"/>
            </a:xfrm>
            <a:prstGeom prst="rightArrow">
              <a:avLst>
                <a:gd name="adj1" fmla="val 45069"/>
                <a:gd name="adj2" fmla="val 59861"/>
              </a:avLst>
            </a:prstGeom>
            <a:solidFill>
              <a:srgbClr val="4F81BD"/>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grpSp>
        <p:nvGrpSpPr>
          <p:cNvPr id="33" name="Group 32"/>
          <p:cNvGrpSpPr/>
          <p:nvPr/>
        </p:nvGrpSpPr>
        <p:grpSpPr>
          <a:xfrm>
            <a:off x="6892409" y="1349492"/>
            <a:ext cx="1514513" cy="2170738"/>
            <a:chOff x="6892409" y="1349492"/>
            <a:chExt cx="1514513" cy="2170738"/>
          </a:xfrm>
        </p:grpSpPr>
        <p:grpSp>
          <p:nvGrpSpPr>
            <p:cNvPr id="27" name="Group 26"/>
            <p:cNvGrpSpPr/>
            <p:nvPr/>
          </p:nvGrpSpPr>
          <p:grpSpPr>
            <a:xfrm>
              <a:off x="6892409" y="1349492"/>
              <a:ext cx="1313970" cy="2170738"/>
              <a:chOff x="6254085" y="1349492"/>
              <a:chExt cx="1313970" cy="2170738"/>
            </a:xfrm>
          </p:grpSpPr>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6226" y="1861858"/>
                <a:ext cx="1201829" cy="1122242"/>
              </a:xfrm>
              <a:prstGeom prst="rect">
                <a:avLst/>
              </a:prstGeom>
            </p:spPr>
          </p:pic>
          <p:sp>
            <p:nvSpPr>
              <p:cNvPr id="20" name="Right Brace 19"/>
              <p:cNvSpPr/>
              <p:nvPr/>
            </p:nvSpPr>
            <p:spPr>
              <a:xfrm>
                <a:off x="6254085" y="1349492"/>
                <a:ext cx="189781" cy="217073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accent2"/>
                  </a:solidFill>
                </a:endParaRPr>
              </a:p>
            </p:txBody>
          </p:sp>
        </p:grpSp>
        <p:sp>
          <p:nvSpPr>
            <p:cNvPr id="32" name="Rectangle 31"/>
            <p:cNvSpPr/>
            <p:nvPr/>
          </p:nvSpPr>
          <p:spPr>
            <a:xfrm>
              <a:off x="7004550" y="1580905"/>
              <a:ext cx="1402372" cy="369332"/>
            </a:xfrm>
            <a:prstGeom prst="rect">
              <a:avLst/>
            </a:prstGeom>
          </p:spPr>
          <p:txBody>
            <a:bodyPr wrap="none">
              <a:spAutoFit/>
            </a:bodyPr>
            <a:lstStyle/>
            <a:p>
              <a:r>
                <a:rPr lang="en-US" dirty="0" smtClean="0">
                  <a:solidFill>
                    <a:schemeClr val="accent2"/>
                  </a:solidFill>
                  <a:latin typeface="Calibri Light" panose="020F0302020204030204" pitchFamily="34" charset="0"/>
                </a:rPr>
                <a:t>AWS Lambda</a:t>
              </a:r>
              <a:endParaRPr lang="en-US" dirty="0">
                <a:solidFill>
                  <a:schemeClr val="accent2"/>
                </a:solidFill>
              </a:endParaRPr>
            </a:p>
          </p:txBody>
        </p:sp>
      </p:grpSp>
      <p:grpSp>
        <p:nvGrpSpPr>
          <p:cNvPr id="35" name="Group 34"/>
          <p:cNvGrpSpPr/>
          <p:nvPr/>
        </p:nvGrpSpPr>
        <p:grpSpPr>
          <a:xfrm>
            <a:off x="5181513" y="2150842"/>
            <a:ext cx="1220951" cy="1346937"/>
            <a:chOff x="5181513" y="2150842"/>
            <a:chExt cx="1220951" cy="1346937"/>
          </a:xfrm>
        </p:grpSpPr>
        <p:grpSp>
          <p:nvGrpSpPr>
            <p:cNvPr id="24" name="Group 23"/>
            <p:cNvGrpSpPr/>
            <p:nvPr/>
          </p:nvGrpSpPr>
          <p:grpSpPr>
            <a:xfrm>
              <a:off x="5181513" y="2256260"/>
              <a:ext cx="1136649" cy="1241519"/>
              <a:chOff x="4715709" y="2256260"/>
              <a:chExt cx="1136649" cy="1241519"/>
            </a:xfrm>
          </p:grpSpPr>
          <p:sp>
            <p:nvSpPr>
              <p:cNvPr id="21" name="Right Brace 20"/>
              <p:cNvSpPr/>
              <p:nvPr/>
            </p:nvSpPr>
            <p:spPr>
              <a:xfrm>
                <a:off x="4715709" y="2256260"/>
                <a:ext cx="201348" cy="124151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accent2"/>
                  </a:solidFill>
                </a:endParaRPr>
              </a:p>
            </p:txBody>
          </p:sp>
          <p:pic>
            <p:nvPicPr>
              <p:cNvPr id="8" name="Picture 7" descr="Kinesis-Enabled_App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5139" y="2520174"/>
                <a:ext cx="827219" cy="760804"/>
              </a:xfrm>
              <a:prstGeom prst="rect">
                <a:avLst/>
              </a:prstGeom>
            </p:spPr>
          </p:pic>
        </p:grpSp>
        <p:sp>
          <p:nvSpPr>
            <p:cNvPr id="34" name="Rectangle 33"/>
            <p:cNvSpPr/>
            <p:nvPr/>
          </p:nvSpPr>
          <p:spPr>
            <a:xfrm>
              <a:off x="5378401" y="2150842"/>
              <a:ext cx="1024063" cy="369332"/>
            </a:xfrm>
            <a:prstGeom prst="rect">
              <a:avLst/>
            </a:prstGeom>
          </p:spPr>
          <p:txBody>
            <a:bodyPr wrap="none">
              <a:spAutoFit/>
            </a:bodyPr>
            <a:lstStyle/>
            <a:p>
              <a:r>
                <a:rPr lang="en-US" dirty="0" smtClean="0">
                  <a:solidFill>
                    <a:schemeClr val="accent2"/>
                  </a:solidFill>
                  <a:latin typeface="Calibri Light" panose="020F0302020204030204" pitchFamily="34" charset="0"/>
                </a:rPr>
                <a:t>KCL Apps</a:t>
              </a:r>
              <a:endParaRPr lang="en-US" dirty="0">
                <a:solidFill>
                  <a:schemeClr val="accent2"/>
                </a:solidFill>
              </a:endParaRPr>
            </a:p>
          </p:txBody>
        </p:sp>
      </p:grpSp>
    </p:spTree>
    <p:extLst>
      <p:ext uri="{BB962C8B-B14F-4D97-AF65-F5344CB8AC3E}">
        <p14:creationId xmlns:p14="http://schemas.microsoft.com/office/powerpoint/2010/main" val="3701005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real-time </a:t>
            </a:r>
            <a:r>
              <a:rPr lang="en-US" dirty="0"/>
              <a:t>event processing</a:t>
            </a:r>
          </a:p>
        </p:txBody>
      </p:sp>
      <p:sp>
        <p:nvSpPr>
          <p:cNvPr id="6" name="Content Placeholder 5"/>
          <p:cNvSpPr>
            <a:spLocks noGrp="1"/>
          </p:cNvSpPr>
          <p:nvPr>
            <p:ph idx="1"/>
          </p:nvPr>
        </p:nvSpPr>
        <p:spPr/>
        <p:txBody>
          <a:bodyPr/>
          <a:lstStyle/>
          <a:p>
            <a:r>
              <a:rPr lang="en-US" dirty="0" smtClean="0"/>
              <a:t>Event-driven programming</a:t>
            </a:r>
          </a:p>
          <a:p>
            <a:r>
              <a:rPr lang="en-US" dirty="0" smtClean="0"/>
              <a:t>Trigger activities based on real-time input</a:t>
            </a:r>
          </a:p>
          <a:p>
            <a:pPr lvl="3"/>
            <a:endParaRPr lang="en-US" dirty="0" smtClean="0"/>
          </a:p>
          <a:p>
            <a:pPr marL="514337" lvl="1" indent="0">
              <a:buNone/>
            </a:pPr>
            <a:r>
              <a:rPr lang="en-US" i="1" u="sng" dirty="0" smtClean="0">
                <a:solidFill>
                  <a:schemeClr val="accent2"/>
                </a:solidFill>
              </a:rPr>
              <a:t>Examples:</a:t>
            </a:r>
          </a:p>
          <a:p>
            <a:pPr lvl="1"/>
            <a:r>
              <a:rPr lang="en-US" dirty="0" smtClean="0">
                <a:solidFill>
                  <a:schemeClr val="accent2"/>
                </a:solidFill>
              </a:rPr>
              <a:t>Proactively detect hardware errors in device logs</a:t>
            </a:r>
          </a:p>
          <a:p>
            <a:pPr lvl="1"/>
            <a:r>
              <a:rPr lang="en-US" dirty="0" smtClean="0">
                <a:solidFill>
                  <a:schemeClr val="accent2"/>
                </a:solidFill>
              </a:rPr>
              <a:t>Identify fraud from activity logs</a:t>
            </a:r>
          </a:p>
          <a:p>
            <a:pPr lvl="1"/>
            <a:r>
              <a:rPr lang="en-US" dirty="0" smtClean="0">
                <a:solidFill>
                  <a:schemeClr val="accent2"/>
                </a:solidFill>
              </a:rPr>
              <a:t>Monitor performance SLAs</a:t>
            </a:r>
          </a:p>
          <a:p>
            <a:pPr lvl="1"/>
            <a:r>
              <a:rPr lang="en-US" dirty="0" smtClean="0">
                <a:solidFill>
                  <a:schemeClr val="accent2"/>
                </a:solidFill>
              </a:rPr>
              <a:t>Notify when inventory drops below a threshold</a:t>
            </a:r>
          </a:p>
        </p:txBody>
      </p:sp>
    </p:spTree>
    <p:extLst>
      <p:ext uri="{BB962C8B-B14F-4D97-AF65-F5344CB8AC3E}">
        <p14:creationId xmlns:p14="http://schemas.microsoft.com/office/powerpoint/2010/main" val="2487886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a:t>
            </a:r>
            <a:r>
              <a:rPr lang="en-US" dirty="0"/>
              <a:t>event processing</a:t>
            </a:r>
          </a:p>
        </p:txBody>
      </p:sp>
      <p:sp>
        <p:nvSpPr>
          <p:cNvPr id="3" name="Content Placeholder 2"/>
          <p:cNvSpPr>
            <a:spLocks noGrp="1"/>
          </p:cNvSpPr>
          <p:nvPr>
            <p:ph idx="1"/>
          </p:nvPr>
        </p:nvSpPr>
        <p:spPr/>
        <p:txBody>
          <a:bodyPr/>
          <a:lstStyle/>
          <a:p>
            <a:r>
              <a:rPr lang="en-US" dirty="0" smtClean="0"/>
              <a:t>Build / add real-time events</a:t>
            </a:r>
          </a:p>
          <a:p>
            <a:pPr lvl="1"/>
            <a:r>
              <a:rPr lang="en-US" dirty="0"/>
              <a:t>Take action between data collection and analytics</a:t>
            </a:r>
          </a:p>
          <a:p>
            <a:pPr lvl="2"/>
            <a:r>
              <a:rPr lang="en-US" dirty="0" smtClean="0"/>
              <a:t>Alerts and notifications, performance and security</a:t>
            </a:r>
          </a:p>
          <a:p>
            <a:pPr lvl="2"/>
            <a:r>
              <a:rPr lang="en-US" dirty="0" smtClean="0"/>
              <a:t>Automated data </a:t>
            </a:r>
            <a:r>
              <a:rPr lang="en-US" dirty="0"/>
              <a:t>enrichment (</a:t>
            </a:r>
            <a:r>
              <a:rPr lang="en-US" dirty="0" err="1"/>
              <a:t>eg</a:t>
            </a:r>
            <a:r>
              <a:rPr lang="en-US" dirty="0"/>
              <a:t>: aggregations)</a:t>
            </a:r>
          </a:p>
          <a:p>
            <a:pPr lvl="2"/>
            <a:endParaRPr lang="en-US" dirty="0" smtClean="0"/>
          </a:p>
          <a:p>
            <a:r>
              <a:rPr lang="en-US" dirty="0" smtClean="0"/>
              <a:t>De-couple application modules</a:t>
            </a:r>
          </a:p>
          <a:p>
            <a:pPr lvl="1"/>
            <a:r>
              <a:rPr lang="en-US" dirty="0" smtClean="0"/>
              <a:t>Streamline </a:t>
            </a:r>
            <a:r>
              <a:rPr lang="en-US" dirty="0"/>
              <a:t>development and maintenance</a:t>
            </a:r>
          </a:p>
          <a:p>
            <a:pPr lvl="1"/>
            <a:r>
              <a:rPr lang="en-US" dirty="0" smtClean="0"/>
              <a:t>Increase agility</a:t>
            </a:r>
          </a:p>
          <a:p>
            <a:pPr lvl="2"/>
            <a:r>
              <a:rPr lang="en-US" dirty="0" smtClean="0"/>
              <a:t>MVP </a:t>
            </a:r>
            <a:r>
              <a:rPr lang="en-US" dirty="0"/>
              <a:t>+ </a:t>
            </a:r>
            <a:r>
              <a:rPr lang="en-US" dirty="0" smtClean="0"/>
              <a:t>iterate on discrete components</a:t>
            </a:r>
          </a:p>
          <a:p>
            <a:pPr lvl="1"/>
            <a:endParaRPr lang="en-US" dirty="0" smtClean="0"/>
          </a:p>
          <a:p>
            <a:pPr lvl="1"/>
            <a:endParaRPr lang="en-US" dirty="0" smtClean="0"/>
          </a:p>
        </p:txBody>
      </p:sp>
      <p:grpSp>
        <p:nvGrpSpPr>
          <p:cNvPr id="20" name="Group 19"/>
          <p:cNvGrpSpPr/>
          <p:nvPr/>
        </p:nvGrpSpPr>
        <p:grpSpPr>
          <a:xfrm>
            <a:off x="6391275" y="2485119"/>
            <a:ext cx="2771775" cy="1061410"/>
            <a:chOff x="6372225" y="2666094"/>
            <a:chExt cx="2771775" cy="1061410"/>
          </a:xfrm>
        </p:grpSpPr>
        <p:sp>
          <p:nvSpPr>
            <p:cNvPr id="4" name="TextBox 3"/>
            <p:cNvSpPr txBox="1"/>
            <p:nvPr/>
          </p:nvSpPr>
          <p:spPr>
            <a:xfrm>
              <a:off x="6372225" y="3358172"/>
              <a:ext cx="2771775" cy="369332"/>
            </a:xfrm>
            <a:prstGeom prst="rect">
              <a:avLst/>
            </a:prstGeom>
            <a:noFill/>
          </p:spPr>
          <p:txBody>
            <a:bodyPr wrap="square" rtlCol="0">
              <a:spAutoFit/>
            </a:bodyPr>
            <a:lstStyle/>
            <a:p>
              <a:pPr algn="r"/>
              <a:r>
                <a:rPr lang="en-US" dirty="0" smtClean="0">
                  <a:solidFill>
                    <a:schemeClr val="accent2"/>
                  </a:solidFill>
                  <a:latin typeface="Calibri" panose="020F0502020204030204" pitchFamily="34" charset="0"/>
                </a:rPr>
                <a:t>Collect  </a:t>
              </a:r>
              <a:r>
                <a:rPr lang="en-US" dirty="0" smtClean="0">
                  <a:solidFill>
                    <a:schemeClr val="accent2"/>
                  </a:solidFill>
                  <a:latin typeface="Calibri Light" panose="020F0302020204030204" pitchFamily="34" charset="0"/>
                </a:rPr>
                <a:t>|</a:t>
              </a:r>
              <a:r>
                <a:rPr lang="en-US" dirty="0" smtClean="0">
                  <a:solidFill>
                    <a:schemeClr val="accent2"/>
                  </a:solidFill>
                  <a:latin typeface="Calibri" panose="020F0502020204030204" pitchFamily="34" charset="0"/>
                </a:rPr>
                <a:t>  Store  </a:t>
              </a:r>
              <a:r>
                <a:rPr lang="en-US" dirty="0" smtClean="0">
                  <a:solidFill>
                    <a:schemeClr val="accent2"/>
                  </a:solidFill>
                  <a:latin typeface="Calibri Light" panose="020F0302020204030204" pitchFamily="34" charset="0"/>
                </a:rPr>
                <a:t>|</a:t>
              </a:r>
              <a:r>
                <a:rPr lang="en-US" dirty="0" smtClean="0">
                  <a:solidFill>
                    <a:schemeClr val="accent2"/>
                  </a:solidFill>
                  <a:latin typeface="Calibri" panose="020F0502020204030204" pitchFamily="34" charset="0"/>
                </a:rPr>
                <a:t>  Analyze</a:t>
              </a:r>
            </a:p>
          </p:txBody>
        </p:sp>
        <p:pic>
          <p:nvPicPr>
            <p:cNvPr id="8" name="Picture 7" descr="Kinesi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803" y="2666094"/>
              <a:ext cx="668434" cy="692078"/>
            </a:xfrm>
            <a:prstGeom prst="rect">
              <a:avLst/>
            </a:prstGeom>
          </p:spPr>
        </p:pic>
        <p:pic>
          <p:nvPicPr>
            <p:cNvPr id="9" name="Picture 8" descr="RedShif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9903" y="2666094"/>
              <a:ext cx="846397" cy="692078"/>
            </a:xfrm>
            <a:prstGeom prst="rect">
              <a:avLst/>
            </a:prstGeom>
          </p:spPr>
        </p:pic>
        <p:cxnSp>
          <p:nvCxnSpPr>
            <p:cNvPr id="11" name="Straight Arrow Connector 10"/>
            <p:cNvCxnSpPr>
              <a:stCxn id="8" idx="3"/>
              <a:endCxn id="9" idx="1"/>
            </p:cNvCxnSpPr>
            <p:nvPr/>
          </p:nvCxnSpPr>
          <p:spPr>
            <a:xfrm>
              <a:off x="7587237" y="3012133"/>
              <a:ext cx="512666" cy="0"/>
            </a:xfrm>
            <a:prstGeom prst="straightConnector1">
              <a:avLst/>
            </a:prstGeom>
            <a:ln>
              <a:solidFill>
                <a:schemeClr val="accent2"/>
              </a:solidFill>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7405863" y="1645868"/>
            <a:ext cx="1317940" cy="870059"/>
            <a:chOff x="7386813" y="1826843"/>
            <a:chExt cx="1317940" cy="870059"/>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813" y="1826843"/>
              <a:ext cx="818264" cy="818264"/>
            </a:xfrm>
            <a:prstGeom prst="rect">
              <a:avLst/>
            </a:prstGeom>
          </p:spPr>
        </p:pic>
        <p:cxnSp>
          <p:nvCxnSpPr>
            <p:cNvPr id="13" name="Straight Arrow Connector 12"/>
            <p:cNvCxnSpPr/>
            <p:nvPr/>
          </p:nvCxnSpPr>
          <p:spPr>
            <a:xfrm flipV="1">
              <a:off x="7386813" y="2514600"/>
              <a:ext cx="208708" cy="182302"/>
            </a:xfrm>
            <a:prstGeom prst="straightConnector1">
              <a:avLst/>
            </a:prstGeom>
            <a:ln>
              <a:solidFill>
                <a:schemeClr val="accent2"/>
              </a:solidFill>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8061628" y="2051309"/>
              <a:ext cx="643125" cy="369332"/>
            </a:xfrm>
            <a:prstGeom prst="rect">
              <a:avLst/>
            </a:prstGeom>
          </p:spPr>
          <p:txBody>
            <a:bodyPr wrap="none">
              <a:spAutoFit/>
            </a:bodyPr>
            <a:lstStyle/>
            <a:p>
              <a:r>
                <a:rPr lang="en-US" dirty="0" smtClean="0">
                  <a:solidFill>
                    <a:schemeClr val="accent2"/>
                  </a:solidFill>
                  <a:latin typeface="Calibri" panose="020F0502020204030204" pitchFamily="34" charset="0"/>
                </a:rPr>
                <a:t>Alert</a:t>
              </a:r>
              <a:endParaRPr lang="en-US" dirty="0">
                <a:solidFill>
                  <a:schemeClr val="accent2"/>
                </a:solidFill>
              </a:endParaRPr>
            </a:p>
          </p:txBody>
        </p:sp>
      </p:grpSp>
    </p:spTree>
    <p:extLst>
      <p:ext uri="{BB962C8B-B14F-4D97-AF65-F5344CB8AC3E}">
        <p14:creationId xmlns:p14="http://schemas.microsoft.com/office/powerpoint/2010/main" val="17979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p:cNvGrpSpPr/>
          <p:nvPr/>
        </p:nvGrpSpPr>
        <p:grpSpPr>
          <a:xfrm>
            <a:off x="296172" y="911742"/>
            <a:ext cx="7728606" cy="2027361"/>
            <a:chOff x="296172" y="911742"/>
            <a:chExt cx="7728606" cy="2027361"/>
          </a:xfrm>
        </p:grpSpPr>
        <p:grpSp>
          <p:nvGrpSpPr>
            <p:cNvPr id="119" name="Group 118"/>
            <p:cNvGrpSpPr/>
            <p:nvPr/>
          </p:nvGrpSpPr>
          <p:grpSpPr>
            <a:xfrm>
              <a:off x="761861" y="911742"/>
              <a:ext cx="7262917" cy="1004003"/>
              <a:chOff x="761861" y="911742"/>
              <a:chExt cx="7262917" cy="1004003"/>
            </a:xfrm>
          </p:grpSpPr>
          <p:grpSp>
            <p:nvGrpSpPr>
              <p:cNvPr id="136" name="Group 135"/>
              <p:cNvGrpSpPr/>
              <p:nvPr/>
            </p:nvGrpSpPr>
            <p:grpSpPr>
              <a:xfrm>
                <a:off x="761861" y="911742"/>
                <a:ext cx="7262917" cy="1004003"/>
                <a:chOff x="761861" y="911742"/>
                <a:chExt cx="7262917" cy="1004003"/>
              </a:xfrm>
            </p:grpSpPr>
            <p:grpSp>
              <p:nvGrpSpPr>
                <p:cNvPr id="141" name="Group 140"/>
                <p:cNvGrpSpPr/>
                <p:nvPr/>
              </p:nvGrpSpPr>
              <p:grpSpPr>
                <a:xfrm>
                  <a:off x="1146339" y="911742"/>
                  <a:ext cx="6446833" cy="1004003"/>
                  <a:chOff x="1475840" y="891822"/>
                  <a:chExt cx="7584036" cy="835378"/>
                </a:xfrm>
                <a:solidFill>
                  <a:srgbClr val="1F497D">
                    <a:lumMod val="75000"/>
                  </a:srgbClr>
                </a:solidFill>
              </p:grpSpPr>
              <p:sp>
                <p:nvSpPr>
                  <p:cNvPr id="145" name="Rectangle 144"/>
                  <p:cNvSpPr/>
                  <p:nvPr/>
                </p:nvSpPr>
                <p:spPr>
                  <a:xfrm>
                    <a:off x="1634066" y="891822"/>
                    <a:ext cx="7258756" cy="83537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46" name="Oval 145"/>
                  <p:cNvSpPr/>
                  <p:nvPr/>
                </p:nvSpPr>
                <p:spPr>
                  <a:xfrm flipH="1">
                    <a:off x="1475840"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47" name="Oval 146"/>
                  <p:cNvSpPr/>
                  <p:nvPr/>
                </p:nvSpPr>
                <p:spPr>
                  <a:xfrm flipH="1">
                    <a:off x="8743425"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nvGrpSpPr>
                <p:cNvPr id="142" name="Group 141"/>
                <p:cNvGrpSpPr/>
                <p:nvPr/>
              </p:nvGrpSpPr>
              <p:grpSpPr>
                <a:xfrm>
                  <a:off x="761861" y="1212176"/>
                  <a:ext cx="7262917" cy="404963"/>
                  <a:chOff x="761861" y="1212176"/>
                  <a:chExt cx="7262917" cy="404963"/>
                </a:xfrm>
              </p:grpSpPr>
              <p:sp>
                <p:nvSpPr>
                  <p:cNvPr id="143" name="Right Arrow 142"/>
                  <p:cNvSpPr/>
                  <p:nvPr/>
                </p:nvSpPr>
                <p:spPr>
                  <a:xfrm>
                    <a:off x="7451167"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44" name="Right Arrow 143"/>
                  <p:cNvSpPr/>
                  <p:nvPr/>
                </p:nvSpPr>
                <p:spPr>
                  <a:xfrm>
                    <a:off x="761861"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sp>
            <p:nvSpPr>
              <p:cNvPr id="137" name="Chevron 136"/>
              <p:cNvSpPr/>
              <p:nvPr/>
            </p:nvSpPr>
            <p:spPr>
              <a:xfrm>
                <a:off x="1423267" y="1026114"/>
                <a:ext cx="210997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Collect</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38" name="Chevron 137"/>
              <p:cNvSpPr/>
              <p:nvPr/>
            </p:nvSpPr>
            <p:spPr>
              <a:xfrm>
                <a:off x="3226003" y="1026114"/>
                <a:ext cx="221650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Process</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39" name="Chevron 138"/>
              <p:cNvSpPr/>
              <p:nvPr/>
            </p:nvSpPr>
            <p:spPr>
              <a:xfrm>
                <a:off x="5135272" y="1026114"/>
                <a:ext cx="2104330"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Analyze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40" name="Parallelogram 139"/>
              <p:cNvSpPr/>
              <p:nvPr/>
            </p:nvSpPr>
            <p:spPr>
              <a:xfrm>
                <a:off x="1423268" y="1415572"/>
                <a:ext cx="5816334" cy="389458"/>
              </a:xfrm>
              <a:prstGeom prst="parallelogram">
                <a:avLst>
                  <a:gd name="adj" fmla="val 96274"/>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Store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grpSp>
        <p:grpSp>
          <p:nvGrpSpPr>
            <p:cNvPr id="120" name="Group 119"/>
            <p:cNvGrpSpPr/>
            <p:nvPr/>
          </p:nvGrpSpPr>
          <p:grpSpPr>
            <a:xfrm>
              <a:off x="296172" y="1343551"/>
              <a:ext cx="2490352" cy="1578300"/>
              <a:chOff x="296172" y="1343551"/>
              <a:chExt cx="2490352" cy="1578300"/>
            </a:xfrm>
          </p:grpSpPr>
          <p:sp>
            <p:nvSpPr>
              <p:cNvPr id="133" name="Rectangle 132"/>
              <p:cNvSpPr/>
              <p:nvPr/>
            </p:nvSpPr>
            <p:spPr>
              <a:xfrm>
                <a:off x="296172" y="2213965"/>
                <a:ext cx="2144918" cy="707886"/>
              </a:xfrm>
              <a:prstGeom prst="rect">
                <a:avLst/>
              </a:prstGeom>
            </p:spPr>
            <p:txBody>
              <a:bodyPr wrap="square">
                <a:spAutoFit/>
              </a:bodyPr>
              <a:lstStyle/>
              <a:p>
                <a:pPr algn="ctr"/>
                <a:r>
                  <a:rPr lang="en-US" sz="2000" dirty="0">
                    <a:solidFill>
                      <a:schemeClr val="tx2"/>
                    </a:solidFill>
                    <a:latin typeface="Century Gothic" panose="020B0502020202020204" pitchFamily="34" charset="0"/>
                  </a:rPr>
                  <a:t>Data </a:t>
                </a:r>
                <a:r>
                  <a:rPr lang="en-US" sz="2000" dirty="0" smtClean="0">
                    <a:solidFill>
                      <a:schemeClr val="tx2"/>
                    </a:solidFill>
                    <a:latin typeface="Century Gothic" panose="020B0502020202020204" pitchFamily="34" charset="0"/>
                  </a:rPr>
                  <a:t>Collection</a:t>
                </a:r>
              </a:p>
              <a:p>
                <a:pPr algn="ctr"/>
                <a:r>
                  <a:rPr lang="en-US" sz="2000" dirty="0" smtClean="0">
                    <a:solidFill>
                      <a:schemeClr val="tx2"/>
                    </a:solidFill>
                    <a:latin typeface="Century Gothic" panose="020B0502020202020204" pitchFamily="34" charset="0"/>
                  </a:rPr>
                  <a:t>and Storage</a:t>
                </a:r>
                <a:endParaRPr lang="en-US" sz="1400" dirty="0">
                  <a:solidFill>
                    <a:schemeClr val="tx2"/>
                  </a:solidFill>
                </a:endParaRPr>
              </a:p>
            </p:txBody>
          </p:sp>
          <p:cxnSp>
            <p:nvCxnSpPr>
              <p:cNvPr id="134" name="Straight Arrow Connector 133"/>
              <p:cNvCxnSpPr/>
              <p:nvPr/>
            </p:nvCxnSpPr>
            <p:spPr>
              <a:xfrm flipH="1">
                <a:off x="1711263" y="1449701"/>
                <a:ext cx="971552" cy="764264"/>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5" name="Oval 134"/>
              <p:cNvSpPr/>
              <p:nvPr/>
            </p:nvSpPr>
            <p:spPr>
              <a:xfrm>
                <a:off x="2579106" y="1343551"/>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121" name="Group 120"/>
            <p:cNvGrpSpPr/>
            <p:nvPr/>
          </p:nvGrpSpPr>
          <p:grpSpPr>
            <a:xfrm>
              <a:off x="4807000" y="1139413"/>
              <a:ext cx="1495922" cy="1799690"/>
              <a:chOff x="4781122" y="1087657"/>
              <a:chExt cx="1495922" cy="1799690"/>
            </a:xfrm>
          </p:grpSpPr>
          <p:sp>
            <p:nvSpPr>
              <p:cNvPr id="130" name="Rectangle 129"/>
              <p:cNvSpPr/>
              <p:nvPr/>
            </p:nvSpPr>
            <p:spPr>
              <a:xfrm>
                <a:off x="4781122" y="2179461"/>
                <a:ext cx="1495922"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a:t>
                </a:r>
              </a:p>
              <a:p>
                <a:pPr algn="ctr"/>
                <a:r>
                  <a:rPr lang="en-US" sz="2000" dirty="0" smtClean="0">
                    <a:solidFill>
                      <a:schemeClr val="tx2"/>
                    </a:solidFill>
                    <a:latin typeface="Century Gothic" panose="020B0502020202020204" pitchFamily="34" charset="0"/>
                  </a:rPr>
                  <a:t>Processing</a:t>
                </a:r>
              </a:p>
            </p:txBody>
          </p:sp>
          <p:cxnSp>
            <p:nvCxnSpPr>
              <p:cNvPr id="131" name="Straight Arrow Connector 130"/>
              <p:cNvCxnSpPr/>
              <p:nvPr/>
            </p:nvCxnSpPr>
            <p:spPr>
              <a:xfrm>
                <a:off x="4930046" y="1188275"/>
                <a:ext cx="495210" cy="102569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2" name="Oval 131"/>
              <p:cNvSpPr/>
              <p:nvPr/>
            </p:nvSpPr>
            <p:spPr>
              <a:xfrm>
                <a:off x="4850130"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122" name="Group 121"/>
            <p:cNvGrpSpPr/>
            <p:nvPr/>
          </p:nvGrpSpPr>
          <p:grpSpPr>
            <a:xfrm>
              <a:off x="2719570" y="1165291"/>
              <a:ext cx="1495923" cy="1771949"/>
              <a:chOff x="2641936" y="1087657"/>
              <a:chExt cx="1495923" cy="1771949"/>
            </a:xfrm>
          </p:grpSpPr>
          <p:cxnSp>
            <p:nvCxnSpPr>
              <p:cNvPr id="127" name="Straight Arrow Connector 126"/>
              <p:cNvCxnSpPr/>
              <p:nvPr/>
            </p:nvCxnSpPr>
            <p:spPr>
              <a:xfrm flipH="1">
                <a:off x="3390182" y="1208484"/>
                <a:ext cx="251071" cy="100548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3533242"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129" name="Rectangle 128"/>
              <p:cNvSpPr/>
              <p:nvPr/>
            </p:nvSpPr>
            <p:spPr>
              <a:xfrm>
                <a:off x="2641936" y="2151720"/>
                <a:ext cx="1495923" cy="707886"/>
              </a:xfrm>
              <a:prstGeom prst="rect">
                <a:avLst/>
              </a:prstGeom>
            </p:spPr>
            <p:txBody>
              <a:bodyPr wrap="none">
                <a:spAutoFit/>
              </a:bodyPr>
              <a:lstStyle/>
              <a:p>
                <a:pPr algn="ctr"/>
                <a:r>
                  <a:rPr lang="en-US" sz="2000" dirty="0" smtClean="0">
                    <a:solidFill>
                      <a:schemeClr val="tx2"/>
                    </a:solidFill>
                    <a:latin typeface="Century Gothic" panose="020B0502020202020204" pitchFamily="34" charset="0"/>
                  </a:rPr>
                  <a:t>Event</a:t>
                </a:r>
              </a:p>
              <a:p>
                <a:pPr algn="ctr"/>
                <a:r>
                  <a:rPr lang="en-US" sz="2000" dirty="0" smtClean="0">
                    <a:solidFill>
                      <a:schemeClr val="tx2"/>
                    </a:solidFill>
                    <a:latin typeface="Century Gothic" panose="020B0502020202020204" pitchFamily="34" charset="0"/>
                  </a:rPr>
                  <a:t>Processing</a:t>
                </a:r>
                <a:endParaRPr lang="en-US" dirty="0">
                  <a:solidFill>
                    <a:schemeClr val="tx2"/>
                  </a:solidFill>
                </a:endParaRPr>
              </a:p>
            </p:txBody>
          </p:sp>
        </p:grpSp>
        <p:grpSp>
          <p:nvGrpSpPr>
            <p:cNvPr id="123" name="Group 122"/>
            <p:cNvGrpSpPr/>
            <p:nvPr/>
          </p:nvGrpSpPr>
          <p:grpSpPr>
            <a:xfrm>
              <a:off x="5980019" y="1309422"/>
              <a:ext cx="1811810" cy="1629681"/>
              <a:chOff x="5980019" y="1309422"/>
              <a:chExt cx="1811810" cy="1629681"/>
            </a:xfrm>
          </p:grpSpPr>
          <p:cxnSp>
            <p:nvCxnSpPr>
              <p:cNvPr id="124" name="Straight Arrow Connector 123"/>
              <p:cNvCxnSpPr/>
              <p:nvPr/>
            </p:nvCxnSpPr>
            <p:spPr>
              <a:xfrm>
                <a:off x="6079403" y="1430249"/>
                <a:ext cx="931639" cy="783716"/>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5" name="Oval 124"/>
              <p:cNvSpPr/>
              <p:nvPr/>
            </p:nvSpPr>
            <p:spPr>
              <a:xfrm>
                <a:off x="5980019" y="1309422"/>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126" name="Rectangle 125"/>
              <p:cNvSpPr/>
              <p:nvPr/>
            </p:nvSpPr>
            <p:spPr>
              <a:xfrm>
                <a:off x="6646964" y="2231217"/>
                <a:ext cx="1144865"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 </a:t>
                </a:r>
              </a:p>
              <a:p>
                <a:pPr algn="ctr"/>
                <a:r>
                  <a:rPr lang="en-US" sz="2000" dirty="0" smtClean="0">
                    <a:solidFill>
                      <a:schemeClr val="tx2"/>
                    </a:solidFill>
                    <a:latin typeface="Century Gothic" panose="020B0502020202020204" pitchFamily="34" charset="0"/>
                  </a:rPr>
                  <a:t>Analysis</a:t>
                </a:r>
                <a:endParaRPr lang="en-US" dirty="0">
                  <a:solidFill>
                    <a:schemeClr val="tx2"/>
                  </a:solidFill>
                </a:endParaRPr>
              </a:p>
            </p:txBody>
          </p:sp>
        </p:grpSp>
      </p:grpSp>
      <p:sp>
        <p:nvSpPr>
          <p:cNvPr id="5" name="Title 4"/>
          <p:cNvSpPr>
            <a:spLocks noGrp="1"/>
          </p:cNvSpPr>
          <p:nvPr>
            <p:ph type="title"/>
          </p:nvPr>
        </p:nvSpPr>
        <p:spPr/>
        <p:txBody>
          <a:bodyPr/>
          <a:lstStyle/>
          <a:p>
            <a:r>
              <a:rPr lang="en-US" dirty="0"/>
              <a:t>p</a:t>
            </a:r>
            <a:r>
              <a:rPr lang="en-US" dirty="0" smtClean="0"/>
              <a:t>rimitive patterns</a:t>
            </a:r>
            <a:endParaRPr lang="en-US" dirty="0"/>
          </a:p>
        </p:txBody>
      </p:sp>
      <p:grpSp>
        <p:nvGrpSpPr>
          <p:cNvPr id="53" name="Group 52"/>
          <p:cNvGrpSpPr/>
          <p:nvPr/>
        </p:nvGrpSpPr>
        <p:grpSpPr>
          <a:xfrm>
            <a:off x="5558424" y="2946018"/>
            <a:ext cx="1724197" cy="2170396"/>
            <a:chOff x="5558424" y="2946018"/>
            <a:chExt cx="1724197" cy="2170396"/>
          </a:xfrm>
        </p:grpSpPr>
        <p:grpSp>
          <p:nvGrpSpPr>
            <p:cNvPr id="54" name="Group 53"/>
            <p:cNvGrpSpPr/>
            <p:nvPr/>
          </p:nvGrpSpPr>
          <p:grpSpPr>
            <a:xfrm>
              <a:off x="5558424" y="2946018"/>
              <a:ext cx="1724197" cy="947828"/>
              <a:chOff x="5615574" y="3088894"/>
              <a:chExt cx="1724197" cy="1090443"/>
            </a:xfrm>
          </p:grpSpPr>
          <p:grpSp>
            <p:nvGrpSpPr>
              <p:cNvPr id="58" name="Group 57"/>
              <p:cNvGrpSpPr/>
              <p:nvPr/>
            </p:nvGrpSpPr>
            <p:grpSpPr>
              <a:xfrm>
                <a:off x="5615574" y="3116842"/>
                <a:ext cx="615874" cy="1062495"/>
                <a:chOff x="5615574" y="3116842"/>
                <a:chExt cx="615874" cy="1062495"/>
              </a:xfrm>
            </p:grpSpPr>
            <p:pic>
              <p:nvPicPr>
                <p:cNvPr id="62" name="Picture 61"/>
                <p:cNvPicPr>
                  <a:picLocks noChangeAspect="1"/>
                </p:cNvPicPr>
                <p:nvPr/>
              </p:nvPicPr>
              <p:blipFill>
                <a:blip r:embed="rId2"/>
                <a:stretch>
                  <a:fillRect/>
                </a:stretch>
              </p:blipFill>
              <p:spPr>
                <a:xfrm>
                  <a:off x="5624697" y="3116842"/>
                  <a:ext cx="598577" cy="715690"/>
                </a:xfrm>
                <a:prstGeom prst="rect">
                  <a:avLst/>
                </a:prstGeom>
              </p:spPr>
            </p:pic>
            <p:sp>
              <p:nvSpPr>
                <p:cNvPr id="63" name="Rectangle 62"/>
                <p:cNvSpPr/>
                <p:nvPr/>
              </p:nvSpPr>
              <p:spPr>
                <a:xfrm>
                  <a:off x="5615574" y="3754433"/>
                  <a:ext cx="615874" cy="424904"/>
                </a:xfrm>
                <a:prstGeom prst="rect">
                  <a:avLst/>
                </a:prstGeom>
              </p:spPr>
              <p:txBody>
                <a:bodyPr wrap="none">
                  <a:spAutoFit/>
                </a:bodyPr>
                <a:lstStyle/>
                <a:p>
                  <a:r>
                    <a:rPr lang="en-US" dirty="0" smtClean="0">
                      <a:solidFill>
                        <a:schemeClr val="accent2"/>
                      </a:solidFill>
                      <a:latin typeface="Calibri Light" panose="020F0302020204030204" pitchFamily="34" charset="0"/>
                    </a:rPr>
                    <a:t>EMR</a:t>
                  </a:r>
                  <a:endParaRPr lang="en-US" dirty="0">
                    <a:solidFill>
                      <a:schemeClr val="accent2"/>
                    </a:solidFill>
                  </a:endParaRPr>
                </a:p>
              </p:txBody>
            </p:sp>
          </p:grpSp>
          <p:grpSp>
            <p:nvGrpSpPr>
              <p:cNvPr id="59" name="Group 58"/>
              <p:cNvGrpSpPr/>
              <p:nvPr/>
            </p:nvGrpSpPr>
            <p:grpSpPr>
              <a:xfrm>
                <a:off x="6396564" y="3088894"/>
                <a:ext cx="943207" cy="1079136"/>
                <a:chOff x="6396564" y="3088894"/>
                <a:chExt cx="943207" cy="1079136"/>
              </a:xfrm>
            </p:grpSpPr>
            <p:pic>
              <p:nvPicPr>
                <p:cNvPr id="60" name="Picture 59" descr="RedShif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970" y="3088894"/>
                  <a:ext cx="846397" cy="771586"/>
                </a:xfrm>
                <a:prstGeom prst="rect">
                  <a:avLst/>
                </a:prstGeom>
              </p:spPr>
            </p:pic>
            <p:sp>
              <p:nvSpPr>
                <p:cNvPr id="61" name="Rectangle 60"/>
                <p:cNvSpPr/>
                <p:nvPr/>
              </p:nvSpPr>
              <p:spPr>
                <a:xfrm>
                  <a:off x="6396564" y="3743126"/>
                  <a:ext cx="943207" cy="424904"/>
                </a:xfrm>
                <a:prstGeom prst="rect">
                  <a:avLst/>
                </a:prstGeom>
              </p:spPr>
              <p:txBody>
                <a:bodyPr wrap="none">
                  <a:spAutoFit/>
                </a:bodyPr>
                <a:lstStyle/>
                <a:p>
                  <a:r>
                    <a:rPr lang="en-US" dirty="0" smtClean="0">
                      <a:solidFill>
                        <a:schemeClr val="accent2"/>
                      </a:solidFill>
                      <a:latin typeface="Calibri Light" panose="020F0302020204030204" pitchFamily="34" charset="0"/>
                    </a:rPr>
                    <a:t>Redshift</a:t>
                  </a:r>
                  <a:endParaRPr lang="en-US" dirty="0">
                    <a:solidFill>
                      <a:schemeClr val="accent2"/>
                    </a:solidFill>
                  </a:endParaRPr>
                </a:p>
              </p:txBody>
            </p:sp>
          </p:grpSp>
        </p:grpSp>
        <p:grpSp>
          <p:nvGrpSpPr>
            <p:cNvPr id="55" name="Group 54"/>
            <p:cNvGrpSpPr/>
            <p:nvPr/>
          </p:nvGrpSpPr>
          <p:grpSpPr>
            <a:xfrm>
              <a:off x="5763641" y="3882462"/>
              <a:ext cx="1066427" cy="1233952"/>
              <a:chOff x="5801741" y="3901512"/>
              <a:chExt cx="1066427" cy="1233952"/>
            </a:xfrm>
          </p:grpSpPr>
          <p:pic>
            <p:nvPicPr>
              <p:cNvPr id="56" name="Picture 2" descr="https://d2t8t6joz3mb9g.cloudfront.net/css/us-east-1/img/M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128" y="3901512"/>
                <a:ext cx="717688" cy="648260"/>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a:xfrm>
                <a:off x="5801741" y="4489133"/>
                <a:ext cx="1066427" cy="646331"/>
              </a:xfrm>
              <a:prstGeom prst="rect">
                <a:avLst/>
              </a:prstGeom>
            </p:spPr>
            <p:txBody>
              <a:bodyPr wrap="square">
                <a:spAutoFit/>
              </a:bodyPr>
              <a:lstStyle/>
              <a:p>
                <a:pPr algn="ctr"/>
                <a:r>
                  <a:rPr lang="en-US" dirty="0" smtClean="0">
                    <a:solidFill>
                      <a:schemeClr val="accent2"/>
                    </a:solidFill>
                    <a:latin typeface="Calibri Light" panose="020F0302020204030204" pitchFamily="34" charset="0"/>
                  </a:rPr>
                  <a:t>Machine</a:t>
                </a:r>
              </a:p>
              <a:p>
                <a:pPr algn="ctr"/>
                <a:r>
                  <a:rPr lang="en-US" dirty="0" smtClean="0">
                    <a:solidFill>
                      <a:schemeClr val="accent2"/>
                    </a:solidFill>
                    <a:latin typeface="Calibri Light" panose="020F0302020204030204" pitchFamily="34" charset="0"/>
                  </a:rPr>
                  <a:t>Learning</a:t>
                </a:r>
                <a:endParaRPr lang="en-US" dirty="0">
                  <a:solidFill>
                    <a:schemeClr val="accent2"/>
                  </a:solidFill>
                </a:endParaRPr>
              </a:p>
            </p:txBody>
          </p:sp>
        </p:grpSp>
      </p:grpSp>
    </p:spTree>
    <p:extLst>
      <p:ext uri="{BB962C8B-B14F-4D97-AF65-F5344CB8AC3E}">
        <p14:creationId xmlns:p14="http://schemas.microsoft.com/office/powerpoint/2010/main" val="3038832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NASDAQ</a:t>
            </a:r>
            <a:endParaRPr lang="en-US" dirty="0"/>
          </a:p>
        </p:txBody>
      </p:sp>
      <p:sp>
        <p:nvSpPr>
          <p:cNvPr id="3" name="Content Placeholder 2"/>
          <p:cNvSpPr>
            <a:spLocks noGrp="1"/>
          </p:cNvSpPr>
          <p:nvPr>
            <p:ph idx="1"/>
          </p:nvPr>
        </p:nvSpPr>
        <p:spPr>
          <a:xfrm>
            <a:off x="340593" y="1009331"/>
            <a:ext cx="8205304" cy="4057969"/>
          </a:xfrm>
        </p:spPr>
        <p:txBody>
          <a:bodyPr>
            <a:normAutofit lnSpcReduction="10000"/>
          </a:bodyPr>
          <a:lstStyle/>
          <a:p>
            <a:pPr marL="0" indent="0">
              <a:buNone/>
            </a:pPr>
            <a:r>
              <a:rPr lang="en-US" dirty="0" smtClean="0"/>
              <a:t>Legacy Data Warehouse</a:t>
            </a:r>
          </a:p>
          <a:p>
            <a:r>
              <a:rPr lang="en-US" dirty="0" smtClean="0"/>
              <a:t>Expensive ($1.16M annually)</a:t>
            </a:r>
          </a:p>
          <a:p>
            <a:r>
              <a:rPr lang="en-US" dirty="0" smtClean="0"/>
              <a:t>Limited capacity (1 year of data online)</a:t>
            </a:r>
            <a:endParaRPr lang="en-US" dirty="0"/>
          </a:p>
          <a:p>
            <a:r>
              <a:rPr lang="en-US" dirty="0" smtClean="0"/>
              <a:t>4-8 billion rows inserted per trading day, storing:</a:t>
            </a:r>
          </a:p>
          <a:p>
            <a:pPr lvl="1"/>
            <a:r>
              <a:rPr lang="en-US" dirty="0" smtClean="0"/>
              <a:t>Orders</a:t>
            </a:r>
          </a:p>
          <a:p>
            <a:pPr lvl="1"/>
            <a:r>
              <a:rPr lang="en-US" dirty="0" smtClean="0"/>
              <a:t>Trades</a:t>
            </a:r>
          </a:p>
          <a:p>
            <a:pPr lvl="1"/>
            <a:r>
              <a:rPr lang="en-US" dirty="0" smtClean="0"/>
              <a:t>Quotes</a:t>
            </a:r>
          </a:p>
          <a:p>
            <a:pPr lvl="1"/>
            <a:r>
              <a:rPr lang="en-US" dirty="0" smtClean="0"/>
              <a:t>Market Data</a:t>
            </a:r>
          </a:p>
          <a:p>
            <a:pPr lvl="1"/>
            <a:r>
              <a:rPr lang="en-US" dirty="0" smtClean="0"/>
              <a:t>Security Master</a:t>
            </a:r>
          </a:p>
          <a:p>
            <a:pPr lvl="1"/>
            <a:r>
              <a:rPr lang="en-US" dirty="0" smtClean="0"/>
              <a:t>Membership</a:t>
            </a:r>
          </a:p>
          <a:p>
            <a:endParaRPr lang="en-US" dirty="0"/>
          </a:p>
        </p:txBody>
      </p:sp>
      <p:sp>
        <p:nvSpPr>
          <p:cNvPr id="4" name="TextBox 3"/>
          <p:cNvSpPr txBox="1"/>
          <p:nvPr/>
        </p:nvSpPr>
        <p:spPr>
          <a:xfrm>
            <a:off x="3825993" y="3038411"/>
            <a:ext cx="4780642" cy="1569660"/>
          </a:xfrm>
          <a:prstGeom prst="rect">
            <a:avLst/>
          </a:prstGeom>
          <a:noFill/>
          <a:ln>
            <a:solidFill>
              <a:schemeClr val="tx2"/>
            </a:solidFill>
          </a:ln>
          <a:effectLst>
            <a:glow rad="101600">
              <a:schemeClr val="accent3">
                <a:alpha val="75000"/>
              </a:schemeClr>
            </a:glow>
          </a:effectLst>
        </p:spPr>
        <p:txBody>
          <a:bodyPr wrap="square" rtlCol="0">
            <a:spAutoFit/>
          </a:bodyPr>
          <a:lstStyle/>
          <a:p>
            <a:r>
              <a:rPr lang="en-US" sz="2400" dirty="0" smtClean="0">
                <a:solidFill>
                  <a:schemeClr val="tx2"/>
                </a:solidFill>
              </a:rPr>
              <a:t>DW can be used to analyze market share, client activity, surveillance, power our billing, and more…</a:t>
            </a:r>
          </a:p>
        </p:txBody>
      </p:sp>
      <p:pic>
        <p:nvPicPr>
          <p:cNvPr id="5" name="Picture 4"/>
          <p:cNvPicPr>
            <a:picLocks noChangeAspect="1"/>
          </p:cNvPicPr>
          <p:nvPr/>
        </p:nvPicPr>
        <p:blipFill>
          <a:blip r:embed="rId2"/>
          <a:stretch>
            <a:fillRect/>
          </a:stretch>
        </p:blipFill>
        <p:spPr>
          <a:xfrm>
            <a:off x="8191500" y="0"/>
            <a:ext cx="952500" cy="940366"/>
          </a:xfrm>
          <a:prstGeom prst="rect">
            <a:avLst/>
          </a:prstGeom>
        </p:spPr>
      </p:pic>
    </p:spTree>
    <p:extLst>
      <p:ext uri="{BB962C8B-B14F-4D97-AF65-F5344CB8AC3E}">
        <p14:creationId xmlns:p14="http://schemas.microsoft.com/office/powerpoint/2010/main" val="3665451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04775" y="1159440"/>
            <a:ext cx="3790950" cy="2745809"/>
          </a:xfrm>
          <a:prstGeom prst="rect">
            <a:avLst/>
          </a:prstGeom>
        </p:spPr>
      </p:pic>
      <p:sp>
        <p:nvSpPr>
          <p:cNvPr id="2" name="Title 1"/>
          <p:cNvSpPr>
            <a:spLocks noGrp="1"/>
          </p:cNvSpPr>
          <p:nvPr>
            <p:ph type="title"/>
          </p:nvPr>
        </p:nvSpPr>
        <p:spPr/>
        <p:txBody>
          <a:bodyPr/>
          <a:lstStyle/>
          <a:p>
            <a:r>
              <a:rPr lang="en-US" dirty="0" smtClean="0"/>
              <a:t>NASDAQ</a:t>
            </a:r>
            <a:endParaRPr lang="en-US" dirty="0"/>
          </a:p>
        </p:txBody>
      </p:sp>
      <p:sp>
        <p:nvSpPr>
          <p:cNvPr id="3" name="Content Placeholder 2"/>
          <p:cNvSpPr>
            <a:spLocks noGrp="1"/>
          </p:cNvSpPr>
          <p:nvPr>
            <p:ph idx="1"/>
          </p:nvPr>
        </p:nvSpPr>
        <p:spPr>
          <a:xfrm>
            <a:off x="3876675" y="1159440"/>
            <a:ext cx="5124450" cy="3403818"/>
          </a:xfrm>
        </p:spPr>
        <p:txBody>
          <a:bodyPr/>
          <a:lstStyle/>
          <a:p>
            <a:r>
              <a:rPr lang="en-US" dirty="0" smtClean="0"/>
              <a:t>5.5B Records are loaded to Amazon Redshift every day</a:t>
            </a:r>
          </a:p>
          <a:p>
            <a:r>
              <a:rPr lang="en-US" dirty="0" smtClean="0"/>
              <a:t>Security Requirements for Client Side Encryption </a:t>
            </a:r>
          </a:p>
          <a:p>
            <a:r>
              <a:rPr lang="en-US" dirty="0" smtClean="0"/>
              <a:t>Historical Data -  HDFS became too expensive</a:t>
            </a:r>
          </a:p>
          <a:p>
            <a:pPr lvl="1"/>
            <a:r>
              <a:rPr lang="en-US" dirty="0" smtClean="0"/>
              <a:t>S3 + EMR to the Rescue</a:t>
            </a:r>
          </a:p>
          <a:p>
            <a:pPr lvl="1"/>
            <a:endParaRPr lang="en-US" dirty="0"/>
          </a:p>
        </p:txBody>
      </p:sp>
      <p:pic>
        <p:nvPicPr>
          <p:cNvPr id="4" name="Picture 3"/>
          <p:cNvPicPr>
            <a:picLocks noChangeAspect="1"/>
          </p:cNvPicPr>
          <p:nvPr/>
        </p:nvPicPr>
        <p:blipFill>
          <a:blip r:embed="rId4"/>
          <a:stretch>
            <a:fillRect/>
          </a:stretch>
        </p:blipFill>
        <p:spPr>
          <a:xfrm>
            <a:off x="8191500" y="0"/>
            <a:ext cx="952500" cy="940366"/>
          </a:xfrm>
          <a:prstGeom prst="rect">
            <a:avLst/>
          </a:prstGeom>
        </p:spPr>
      </p:pic>
      <p:pic>
        <p:nvPicPr>
          <p:cNvPr id="6" name="Picture 5" descr="RedShi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550" y="1885950"/>
            <a:ext cx="838201" cy="857250"/>
          </a:xfrm>
          <a:prstGeom prst="rect">
            <a:avLst/>
          </a:prstGeom>
        </p:spPr>
      </p:pic>
      <p:sp>
        <p:nvSpPr>
          <p:cNvPr id="7" name="Rectangle 6"/>
          <p:cNvSpPr/>
          <p:nvPr/>
        </p:nvSpPr>
        <p:spPr>
          <a:xfrm>
            <a:off x="1657349" y="3562350"/>
            <a:ext cx="1066801" cy="21907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1">
                    <a:lumMod val="50000"/>
                  </a:schemeClr>
                </a:solidFill>
              </a:rPr>
              <a:t>EMR &amp; Redshift</a:t>
            </a:r>
            <a:endParaRPr lang="en-US" sz="800" b="1" dirty="0">
              <a:solidFill>
                <a:schemeClr val="tx1">
                  <a:lumMod val="50000"/>
                </a:schemeClr>
              </a:solidFill>
            </a:endParaRPr>
          </a:p>
        </p:txBody>
      </p:sp>
    </p:spTree>
    <p:extLst>
      <p:ext uri="{BB962C8B-B14F-4D97-AF65-F5344CB8AC3E}">
        <p14:creationId xmlns:p14="http://schemas.microsoft.com/office/powerpoint/2010/main" val="3041913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entury Gothic"/>
                <a:cs typeface="Century Gothic"/>
              </a:rPr>
              <a:t>Amazon Redshift has security built-in</a:t>
            </a:r>
            <a:endParaRPr lang="en-US" dirty="0">
              <a:latin typeface="Century Gothic"/>
              <a:cs typeface="Century Gothic"/>
            </a:endParaRPr>
          </a:p>
        </p:txBody>
      </p:sp>
      <p:sp>
        <p:nvSpPr>
          <p:cNvPr id="3" name="Content Placeholder 2"/>
          <p:cNvSpPr>
            <a:spLocks noGrp="1"/>
          </p:cNvSpPr>
          <p:nvPr>
            <p:ph idx="1"/>
          </p:nvPr>
        </p:nvSpPr>
        <p:spPr>
          <a:xfrm>
            <a:off x="268059" y="1224731"/>
            <a:ext cx="4431916" cy="3690913"/>
          </a:xfrm>
        </p:spPr>
        <p:txBody>
          <a:bodyPr>
            <a:normAutofit fontScale="85000" lnSpcReduction="10000"/>
          </a:bodyPr>
          <a:lstStyle/>
          <a:p>
            <a:pPr>
              <a:lnSpc>
                <a:spcPct val="110000"/>
              </a:lnSpc>
            </a:pPr>
            <a:r>
              <a:rPr lang="en-US" sz="1600" dirty="0" smtClean="0">
                <a:latin typeface="Century Gothic"/>
                <a:cs typeface="Century Gothic"/>
              </a:rPr>
              <a:t>SSL to secure data in transit</a:t>
            </a:r>
          </a:p>
          <a:p>
            <a:pPr>
              <a:lnSpc>
                <a:spcPct val="110000"/>
              </a:lnSpc>
            </a:pPr>
            <a:endParaRPr lang="en-US" sz="1600" dirty="0">
              <a:latin typeface="Century Gothic"/>
              <a:cs typeface="Century Gothic"/>
            </a:endParaRPr>
          </a:p>
          <a:p>
            <a:pPr>
              <a:lnSpc>
                <a:spcPct val="110000"/>
              </a:lnSpc>
            </a:pPr>
            <a:r>
              <a:rPr lang="en-US" sz="1600" dirty="0" smtClean="0">
                <a:latin typeface="Century Gothic"/>
                <a:cs typeface="Century Gothic"/>
              </a:rPr>
              <a:t>Encryption to secure data at rest</a:t>
            </a:r>
          </a:p>
          <a:p>
            <a:pPr lvl="1">
              <a:lnSpc>
                <a:spcPct val="110000"/>
              </a:lnSpc>
            </a:pPr>
            <a:r>
              <a:rPr lang="en-US" sz="1400" dirty="0" smtClean="0">
                <a:latin typeface="Century Gothic"/>
                <a:cs typeface="Century Gothic"/>
              </a:rPr>
              <a:t>AES-256; hardware accelerated</a:t>
            </a:r>
          </a:p>
          <a:p>
            <a:pPr lvl="1">
              <a:lnSpc>
                <a:spcPct val="110000"/>
              </a:lnSpc>
            </a:pPr>
            <a:r>
              <a:rPr lang="en-US" sz="1400" dirty="0" smtClean="0">
                <a:latin typeface="Century Gothic"/>
                <a:cs typeface="Century Gothic"/>
              </a:rPr>
              <a:t>All blocks on disks and in Amazon S3 encrypted</a:t>
            </a:r>
          </a:p>
          <a:p>
            <a:pPr lvl="1">
              <a:lnSpc>
                <a:spcPct val="110000"/>
              </a:lnSpc>
            </a:pPr>
            <a:r>
              <a:rPr lang="en-US" sz="1400" dirty="0" smtClean="0"/>
              <a:t>HSM Support</a:t>
            </a:r>
            <a:endParaRPr lang="en-US" sz="1400" dirty="0" smtClean="0">
              <a:latin typeface="Century Gothic"/>
              <a:cs typeface="Century Gothic"/>
            </a:endParaRPr>
          </a:p>
          <a:p>
            <a:pPr lvl="1">
              <a:lnSpc>
                <a:spcPct val="110000"/>
              </a:lnSpc>
            </a:pPr>
            <a:endParaRPr lang="en-US" sz="1400" dirty="0">
              <a:latin typeface="Century Gothic"/>
              <a:cs typeface="Century Gothic"/>
            </a:endParaRPr>
          </a:p>
          <a:p>
            <a:pPr>
              <a:lnSpc>
                <a:spcPct val="110000"/>
              </a:lnSpc>
            </a:pPr>
            <a:r>
              <a:rPr lang="en-US" sz="1600" dirty="0" smtClean="0">
                <a:latin typeface="Century Gothic"/>
                <a:cs typeface="Century Gothic"/>
              </a:rPr>
              <a:t>No direct access to compute nodes</a:t>
            </a:r>
          </a:p>
          <a:p>
            <a:pPr>
              <a:lnSpc>
                <a:spcPct val="110000"/>
              </a:lnSpc>
            </a:pPr>
            <a:endParaRPr lang="en-US" sz="1600" dirty="0"/>
          </a:p>
          <a:p>
            <a:pPr>
              <a:lnSpc>
                <a:spcPct val="110000"/>
              </a:lnSpc>
            </a:pPr>
            <a:r>
              <a:rPr lang="en-US" sz="1600" dirty="0" smtClean="0">
                <a:latin typeface="Century Gothic"/>
                <a:cs typeface="Century Gothic"/>
              </a:rPr>
              <a:t>Audit logging, AWS </a:t>
            </a:r>
            <a:r>
              <a:rPr lang="en-US" sz="1600" dirty="0" err="1" smtClean="0">
                <a:latin typeface="Century Gothic"/>
                <a:cs typeface="Century Gothic"/>
              </a:rPr>
              <a:t>CloudTrail</a:t>
            </a:r>
            <a:r>
              <a:rPr lang="en-US" sz="1600" dirty="0" smtClean="0">
                <a:latin typeface="Century Gothic"/>
                <a:cs typeface="Century Gothic"/>
              </a:rPr>
              <a:t>, AWS KMS integration</a:t>
            </a:r>
          </a:p>
          <a:p>
            <a:pPr>
              <a:lnSpc>
                <a:spcPct val="110000"/>
              </a:lnSpc>
            </a:pPr>
            <a:endParaRPr lang="en-US" sz="1600" dirty="0">
              <a:latin typeface="Century Gothic"/>
              <a:cs typeface="Century Gothic"/>
            </a:endParaRPr>
          </a:p>
          <a:p>
            <a:pPr>
              <a:lnSpc>
                <a:spcPct val="110000"/>
              </a:lnSpc>
            </a:pPr>
            <a:r>
              <a:rPr lang="en-US" sz="1600" dirty="0" smtClean="0">
                <a:latin typeface="Century Gothic"/>
                <a:cs typeface="Century Gothic"/>
              </a:rPr>
              <a:t>Amazon VPC support</a:t>
            </a:r>
          </a:p>
          <a:p>
            <a:pPr>
              <a:lnSpc>
                <a:spcPct val="110000"/>
              </a:lnSpc>
            </a:pPr>
            <a:endParaRPr lang="en-US" sz="1600" dirty="0">
              <a:latin typeface="Century Gothic"/>
              <a:cs typeface="Century Gothic"/>
            </a:endParaRPr>
          </a:p>
          <a:p>
            <a:pPr>
              <a:lnSpc>
                <a:spcPct val="110000"/>
              </a:lnSpc>
            </a:pPr>
            <a:r>
              <a:rPr lang="en-US" sz="1600" dirty="0" smtClean="0">
                <a:latin typeface="Century Gothic"/>
                <a:cs typeface="Century Gothic"/>
              </a:rPr>
              <a:t>SOC 1/2/3, PCI-DSS Level 1, FedRAMP, HIPAA</a:t>
            </a:r>
            <a:endParaRPr lang="en-US" sz="1600" dirty="0">
              <a:latin typeface="Century Gothic"/>
              <a:cs typeface="Century Gothic"/>
            </a:endParaRPr>
          </a:p>
        </p:txBody>
      </p:sp>
      <p:grpSp>
        <p:nvGrpSpPr>
          <p:cNvPr id="77" name="Group 76"/>
          <p:cNvGrpSpPr/>
          <p:nvPr/>
        </p:nvGrpSpPr>
        <p:grpSpPr>
          <a:xfrm>
            <a:off x="4917668" y="1082716"/>
            <a:ext cx="3680570" cy="3424878"/>
            <a:chOff x="4649243" y="746334"/>
            <a:chExt cx="4130725" cy="3542729"/>
          </a:xfrm>
        </p:grpSpPr>
        <p:grpSp>
          <p:nvGrpSpPr>
            <p:cNvPr id="78" name="Group 77"/>
            <p:cNvGrpSpPr/>
            <p:nvPr/>
          </p:nvGrpSpPr>
          <p:grpSpPr>
            <a:xfrm>
              <a:off x="4649243" y="746334"/>
              <a:ext cx="4130725" cy="3542729"/>
              <a:chOff x="-512741" y="689055"/>
              <a:chExt cx="6547471" cy="5615459"/>
            </a:xfrm>
          </p:grpSpPr>
          <p:cxnSp>
            <p:nvCxnSpPr>
              <p:cNvPr id="156" name="Straight Arrow Connector 155"/>
              <p:cNvCxnSpPr/>
              <p:nvPr/>
            </p:nvCxnSpPr>
            <p:spPr>
              <a:xfrm flipV="1">
                <a:off x="1895643" y="4861800"/>
                <a:ext cx="662615" cy="4729"/>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57" name="Straight Arrow Connector 156"/>
              <p:cNvCxnSpPr>
                <a:endCxn id="200" idx="0"/>
              </p:cNvCxnSpPr>
              <p:nvPr/>
            </p:nvCxnSpPr>
            <p:spPr>
              <a:xfrm flipH="1">
                <a:off x="3240618" y="3385198"/>
                <a:ext cx="3397" cy="939621"/>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58" name="Straight Arrow Connector 157"/>
              <p:cNvCxnSpPr/>
              <p:nvPr/>
            </p:nvCxnSpPr>
            <p:spPr>
              <a:xfrm flipV="1">
                <a:off x="1894053" y="3494836"/>
                <a:ext cx="655694" cy="7507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59" name="Straight Arrow Connector 158"/>
              <p:cNvCxnSpPr/>
              <p:nvPr/>
            </p:nvCxnSpPr>
            <p:spPr>
              <a:xfrm flipH="1" flipV="1">
                <a:off x="3918144" y="3455457"/>
                <a:ext cx="680224" cy="77549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60" name="Straight Arrow Connector 159"/>
              <p:cNvCxnSpPr>
                <a:stCxn id="163" idx="2"/>
              </p:cNvCxnSpPr>
              <p:nvPr/>
            </p:nvCxnSpPr>
            <p:spPr>
              <a:xfrm>
                <a:off x="3243515" y="1665656"/>
                <a:ext cx="499" cy="66185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161" name="TextBox 160"/>
              <p:cNvSpPr txBox="1"/>
              <p:nvPr/>
            </p:nvSpPr>
            <p:spPr>
              <a:xfrm>
                <a:off x="1696209" y="3336654"/>
                <a:ext cx="533400" cy="347133"/>
              </a:xfrm>
              <a:prstGeom prst="rect">
                <a:avLst/>
              </a:prstGeom>
            </p:spPr>
            <p:txBody>
              <a:bodyPr vert="horz" wrap="none" lIns="0" tIns="0" rIns="0" bIns="0" rtlCol="0">
                <a:noAutofit/>
              </a:bodyPr>
              <a:lstStyle/>
              <a:p>
                <a:pPr defTabSz="914400">
                  <a:defRPr/>
                </a:pPr>
                <a:r>
                  <a:rPr lang="en-US" sz="700" kern="0" dirty="0" smtClean="0">
                    <a:latin typeface="Century Gothic"/>
                    <a:cs typeface="Century Gothic"/>
                  </a:rPr>
                  <a:t>10 GigE</a:t>
                </a:r>
              </a:p>
              <a:p>
                <a:pPr defTabSz="914400">
                  <a:defRPr/>
                </a:pPr>
                <a:r>
                  <a:rPr lang="en-US" sz="700" kern="0" dirty="0" smtClean="0">
                    <a:latin typeface="Century Gothic"/>
                    <a:cs typeface="Century Gothic"/>
                  </a:rPr>
                  <a:t>(HPC)</a:t>
                </a:r>
              </a:p>
            </p:txBody>
          </p:sp>
          <p:sp>
            <p:nvSpPr>
              <p:cNvPr id="162" name="TextBox 161"/>
              <p:cNvSpPr txBox="1"/>
              <p:nvPr/>
            </p:nvSpPr>
            <p:spPr>
              <a:xfrm>
                <a:off x="-512741" y="5619028"/>
                <a:ext cx="896207" cy="347133"/>
              </a:xfrm>
              <a:prstGeom prst="rect">
                <a:avLst/>
              </a:prstGeom>
            </p:spPr>
            <p:txBody>
              <a:bodyPr vert="horz" wrap="none" lIns="0" tIns="0" rIns="0" bIns="0" rtlCol="0">
                <a:noAutofit/>
              </a:bodyPr>
              <a:lstStyle/>
              <a:p>
                <a:pPr defTabSz="914400">
                  <a:defRPr/>
                </a:pPr>
                <a:r>
                  <a:rPr lang="en-US" sz="700" kern="0" dirty="0" smtClean="0">
                    <a:latin typeface="Century Gothic"/>
                    <a:cs typeface="Century Gothic"/>
                  </a:rPr>
                  <a:t>Ingestion</a:t>
                </a:r>
              </a:p>
              <a:p>
                <a:pPr defTabSz="914400">
                  <a:defRPr/>
                </a:pPr>
                <a:r>
                  <a:rPr lang="en-US" sz="700" kern="0" dirty="0" smtClean="0">
                    <a:latin typeface="Century Gothic"/>
                    <a:cs typeface="Century Gothic"/>
                  </a:rPr>
                  <a:t>Backup</a:t>
                </a:r>
              </a:p>
              <a:p>
                <a:pPr defTabSz="914400">
                  <a:defRPr/>
                </a:pPr>
                <a:r>
                  <a:rPr lang="en-US" sz="700" kern="0" dirty="0" smtClean="0">
                    <a:latin typeface="Century Gothic"/>
                    <a:cs typeface="Century Gothic"/>
                  </a:rPr>
                  <a:t>Restore</a:t>
                </a:r>
              </a:p>
            </p:txBody>
          </p:sp>
          <p:sp>
            <p:nvSpPr>
              <p:cNvPr id="163" name="Rectangle 162"/>
              <p:cNvSpPr/>
              <p:nvPr/>
            </p:nvSpPr>
            <p:spPr bwMode="auto">
              <a:xfrm>
                <a:off x="1801845" y="1170357"/>
                <a:ext cx="2883338" cy="495299"/>
              </a:xfrm>
              <a:prstGeom prst="rect">
                <a:avLst/>
              </a:prstGeom>
              <a:gradFill rotWithShape="1">
                <a:gsLst>
                  <a:gs pos="0">
                    <a:srgbClr val="16CC9A">
                      <a:lumMod val="50000"/>
                    </a:srgbClr>
                  </a:gs>
                  <a:gs pos="80000">
                    <a:srgbClr val="16CC9A">
                      <a:lumMod val="75000"/>
                    </a:srgbClr>
                  </a:gs>
                  <a:gs pos="100000">
                    <a:srgbClr val="16CC9A">
                      <a:lumMod val="75000"/>
                    </a:srgbClr>
                  </a:gs>
                </a:gsLst>
                <a:lin ang="16200000" scaled="0"/>
              </a:gradFill>
              <a:ln w="9525" cap="flat" cmpd="sng" algn="ctr">
                <a:solidFill>
                  <a:srgbClr val="16CC9A">
                    <a:lumMod val="7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0" kern="0" dirty="0" smtClean="0">
                    <a:solidFill>
                      <a:srgbClr val="FFFFFF">
                        <a:alpha val="99000"/>
                      </a:srgbClr>
                    </a:solidFill>
                    <a:latin typeface="Century Gothic"/>
                    <a:cs typeface="Century Gothic"/>
                  </a:rPr>
                  <a:t>SQL Clients/BI Tools</a:t>
                </a:r>
              </a:p>
            </p:txBody>
          </p:sp>
          <p:grpSp>
            <p:nvGrpSpPr>
              <p:cNvPr id="164" name="Group 163"/>
              <p:cNvGrpSpPr/>
              <p:nvPr/>
            </p:nvGrpSpPr>
            <p:grpSpPr>
              <a:xfrm>
                <a:off x="540557" y="4324819"/>
                <a:ext cx="1355085" cy="1078690"/>
                <a:chOff x="787156" y="3824909"/>
                <a:chExt cx="1283034" cy="1021334"/>
              </a:xfrm>
            </p:grpSpPr>
            <p:sp>
              <p:nvSpPr>
                <p:cNvPr id="211" name="Rectangle 210"/>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a:solidFill>
                      <a:srgbClr val="FFFFFF">
                        <a:alpha val="99000"/>
                      </a:srgbClr>
                    </a:solidFill>
                    <a:latin typeface="Century Gothic"/>
                    <a:cs typeface="Century Gothic"/>
                  </a:endParaRPr>
                </a:p>
              </p:txBody>
            </p:sp>
            <p:grpSp>
              <p:nvGrpSpPr>
                <p:cNvPr id="212" name="Group 211"/>
                <p:cNvGrpSpPr/>
                <p:nvPr/>
              </p:nvGrpSpPr>
              <p:grpSpPr>
                <a:xfrm>
                  <a:off x="848783" y="3905250"/>
                  <a:ext cx="1126067" cy="856750"/>
                  <a:chOff x="753533" y="1447800"/>
                  <a:chExt cx="1126067" cy="856750"/>
                </a:xfrm>
              </p:grpSpPr>
              <p:grpSp>
                <p:nvGrpSpPr>
                  <p:cNvPr id="213" name="Group 212"/>
                  <p:cNvGrpSpPr/>
                  <p:nvPr/>
                </p:nvGrpSpPr>
                <p:grpSpPr>
                  <a:xfrm>
                    <a:off x="881802" y="1980837"/>
                    <a:ext cx="907041" cy="323713"/>
                    <a:chOff x="881802" y="1980837"/>
                    <a:chExt cx="907041" cy="323713"/>
                  </a:xfrm>
                </p:grpSpPr>
                <p:sp>
                  <p:nvSpPr>
                    <p:cNvPr id="219" name="Can 218"/>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sp>
                  <p:nvSpPr>
                    <p:cNvPr id="220" name="Can 219"/>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sp>
                  <p:nvSpPr>
                    <p:cNvPr id="221" name="Can 220"/>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grpSp>
              <p:sp>
                <p:nvSpPr>
                  <p:cNvPr id="214" name="Rectangle 213"/>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128GB RAM</a:t>
                    </a:r>
                  </a:p>
                </p:txBody>
              </p:sp>
              <p:sp>
                <p:nvSpPr>
                  <p:cNvPr id="215" name="Rectangle 214"/>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16TB disk</a:t>
                    </a:r>
                  </a:p>
                </p:txBody>
              </p:sp>
              <p:sp>
                <p:nvSpPr>
                  <p:cNvPr id="216" name="Rectangle 215"/>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0" kern="0" dirty="0" smtClean="0">
                      <a:solidFill>
                        <a:srgbClr val="FFFFFF">
                          <a:alpha val="99000"/>
                        </a:srgbClr>
                      </a:solidFill>
                      <a:latin typeface="Century Gothic"/>
                      <a:cs typeface="Century Gothic"/>
                    </a:endParaRPr>
                  </a:p>
                </p:txBody>
              </p:sp>
              <p:sp>
                <p:nvSpPr>
                  <p:cNvPr id="217" name="Rectangle 216"/>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0" kern="0" dirty="0" smtClean="0">
                      <a:solidFill>
                        <a:srgbClr val="FFFFFF">
                          <a:alpha val="99000"/>
                        </a:srgbClr>
                      </a:solidFill>
                      <a:latin typeface="Century Gothic"/>
                      <a:cs typeface="Century Gothic"/>
                    </a:endParaRPr>
                  </a:p>
                </p:txBody>
              </p:sp>
              <p:sp>
                <p:nvSpPr>
                  <p:cNvPr id="218" name="Rectangle 217"/>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16 cores</a:t>
                    </a:r>
                  </a:p>
                </p:txBody>
              </p:sp>
            </p:grpSp>
          </p:grpSp>
          <p:grpSp>
            <p:nvGrpSpPr>
              <p:cNvPr id="165" name="Group 164"/>
              <p:cNvGrpSpPr/>
              <p:nvPr/>
            </p:nvGrpSpPr>
            <p:grpSpPr>
              <a:xfrm>
                <a:off x="2563074" y="4324819"/>
                <a:ext cx="1355085" cy="1078690"/>
                <a:chOff x="787156" y="3824909"/>
                <a:chExt cx="1283034" cy="1021334"/>
              </a:xfrm>
            </p:grpSpPr>
            <p:sp>
              <p:nvSpPr>
                <p:cNvPr id="200" name="Rectangle 199"/>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a:solidFill>
                      <a:srgbClr val="FFFFFF">
                        <a:alpha val="99000"/>
                      </a:srgbClr>
                    </a:solidFill>
                    <a:latin typeface="Century Gothic"/>
                    <a:cs typeface="Century Gothic"/>
                  </a:endParaRPr>
                </a:p>
              </p:txBody>
            </p:sp>
            <p:grpSp>
              <p:nvGrpSpPr>
                <p:cNvPr id="201" name="Group 200"/>
                <p:cNvGrpSpPr/>
                <p:nvPr/>
              </p:nvGrpSpPr>
              <p:grpSpPr>
                <a:xfrm>
                  <a:off x="848783" y="3905250"/>
                  <a:ext cx="1126067" cy="856750"/>
                  <a:chOff x="753533" y="1447800"/>
                  <a:chExt cx="1126067" cy="856750"/>
                </a:xfrm>
              </p:grpSpPr>
              <p:grpSp>
                <p:nvGrpSpPr>
                  <p:cNvPr id="202" name="Group 201"/>
                  <p:cNvGrpSpPr/>
                  <p:nvPr/>
                </p:nvGrpSpPr>
                <p:grpSpPr>
                  <a:xfrm>
                    <a:off x="881802" y="1980837"/>
                    <a:ext cx="907041" cy="323713"/>
                    <a:chOff x="881802" y="1980837"/>
                    <a:chExt cx="907041" cy="323713"/>
                  </a:xfrm>
                </p:grpSpPr>
                <p:sp>
                  <p:nvSpPr>
                    <p:cNvPr id="208" name="Can 207"/>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sp>
                  <p:nvSpPr>
                    <p:cNvPr id="209" name="Can 208"/>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sp>
                  <p:nvSpPr>
                    <p:cNvPr id="210" name="Can 209"/>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grpSp>
              <p:sp>
                <p:nvSpPr>
                  <p:cNvPr id="203" name="Rectangle 202"/>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128GB RAM</a:t>
                    </a:r>
                  </a:p>
                </p:txBody>
              </p:sp>
              <p:sp>
                <p:nvSpPr>
                  <p:cNvPr id="204" name="Rectangle 203"/>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16TB disk</a:t>
                    </a:r>
                  </a:p>
                </p:txBody>
              </p:sp>
              <p:sp>
                <p:nvSpPr>
                  <p:cNvPr id="205" name="Rectangle 204"/>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0" kern="0" dirty="0" smtClean="0">
                      <a:solidFill>
                        <a:srgbClr val="FFFFFF">
                          <a:alpha val="99000"/>
                        </a:srgbClr>
                      </a:solidFill>
                      <a:latin typeface="Century Gothic"/>
                      <a:cs typeface="Century Gothic"/>
                    </a:endParaRPr>
                  </a:p>
                </p:txBody>
              </p:sp>
              <p:sp>
                <p:nvSpPr>
                  <p:cNvPr id="206" name="Rectangle 205"/>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0" kern="0" dirty="0" smtClean="0">
                      <a:solidFill>
                        <a:srgbClr val="FFFFFF">
                          <a:alpha val="99000"/>
                        </a:srgbClr>
                      </a:solidFill>
                      <a:latin typeface="Century Gothic"/>
                      <a:cs typeface="Century Gothic"/>
                    </a:endParaRPr>
                  </a:p>
                </p:txBody>
              </p:sp>
              <p:sp>
                <p:nvSpPr>
                  <p:cNvPr id="207" name="Rectangle 206"/>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16 cores</a:t>
                    </a:r>
                  </a:p>
                </p:txBody>
              </p:sp>
            </p:grpSp>
          </p:grpSp>
          <p:grpSp>
            <p:nvGrpSpPr>
              <p:cNvPr id="166" name="Group 165"/>
              <p:cNvGrpSpPr/>
              <p:nvPr/>
            </p:nvGrpSpPr>
            <p:grpSpPr>
              <a:xfrm>
                <a:off x="4566610" y="4324819"/>
                <a:ext cx="1355085" cy="1078690"/>
                <a:chOff x="787156" y="3824909"/>
                <a:chExt cx="1283034" cy="1021334"/>
              </a:xfrm>
            </p:grpSpPr>
            <p:sp>
              <p:nvSpPr>
                <p:cNvPr id="189" name="Rectangle 188"/>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a:solidFill>
                      <a:srgbClr val="FFFFFF">
                        <a:alpha val="99000"/>
                      </a:srgbClr>
                    </a:solidFill>
                    <a:latin typeface="Century Gothic"/>
                    <a:cs typeface="Century Gothic"/>
                  </a:endParaRPr>
                </a:p>
              </p:txBody>
            </p:sp>
            <p:grpSp>
              <p:nvGrpSpPr>
                <p:cNvPr id="190" name="Group 189"/>
                <p:cNvGrpSpPr/>
                <p:nvPr/>
              </p:nvGrpSpPr>
              <p:grpSpPr>
                <a:xfrm>
                  <a:off x="848783" y="3905250"/>
                  <a:ext cx="1126067" cy="856750"/>
                  <a:chOff x="753533" y="1447800"/>
                  <a:chExt cx="1126067" cy="856750"/>
                </a:xfrm>
              </p:grpSpPr>
              <p:grpSp>
                <p:nvGrpSpPr>
                  <p:cNvPr id="191" name="Group 190"/>
                  <p:cNvGrpSpPr/>
                  <p:nvPr/>
                </p:nvGrpSpPr>
                <p:grpSpPr>
                  <a:xfrm>
                    <a:off x="881802" y="1980837"/>
                    <a:ext cx="907041" cy="323713"/>
                    <a:chOff x="881802" y="1980837"/>
                    <a:chExt cx="907041" cy="323713"/>
                  </a:xfrm>
                </p:grpSpPr>
                <p:sp>
                  <p:nvSpPr>
                    <p:cNvPr id="197" name="Can 196"/>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sp>
                  <p:nvSpPr>
                    <p:cNvPr id="198" name="Can 197"/>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sp>
                  <p:nvSpPr>
                    <p:cNvPr id="199" name="Can 198"/>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grpSp>
              <p:sp>
                <p:nvSpPr>
                  <p:cNvPr id="192" name="Rectangle 191"/>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128GB RAM</a:t>
                    </a:r>
                  </a:p>
                </p:txBody>
              </p:sp>
              <p:sp>
                <p:nvSpPr>
                  <p:cNvPr id="193" name="Rectangle 192"/>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16TB disk</a:t>
                    </a:r>
                  </a:p>
                </p:txBody>
              </p:sp>
              <p:sp>
                <p:nvSpPr>
                  <p:cNvPr id="194" name="Rectangle 193"/>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0" kern="0" dirty="0" smtClean="0">
                      <a:solidFill>
                        <a:srgbClr val="FFFFFF">
                          <a:alpha val="99000"/>
                        </a:srgbClr>
                      </a:solidFill>
                      <a:latin typeface="Century Gothic"/>
                      <a:cs typeface="Century Gothic"/>
                    </a:endParaRPr>
                  </a:p>
                </p:txBody>
              </p:sp>
              <p:sp>
                <p:nvSpPr>
                  <p:cNvPr id="195" name="Rectangle 19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0" kern="0" dirty="0" smtClean="0">
                      <a:solidFill>
                        <a:srgbClr val="FFFFFF">
                          <a:alpha val="99000"/>
                        </a:srgbClr>
                      </a:solidFill>
                      <a:latin typeface="Century Gothic"/>
                      <a:cs typeface="Century Gothic"/>
                    </a:endParaRPr>
                  </a:p>
                </p:txBody>
              </p:sp>
              <p:sp>
                <p:nvSpPr>
                  <p:cNvPr id="196" name="Rectangle 195"/>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16 cores</a:t>
                    </a:r>
                  </a:p>
                </p:txBody>
              </p:sp>
            </p:grpSp>
          </p:grpSp>
          <p:grpSp>
            <p:nvGrpSpPr>
              <p:cNvPr id="167" name="Group 166"/>
              <p:cNvGrpSpPr/>
              <p:nvPr/>
            </p:nvGrpSpPr>
            <p:grpSpPr>
              <a:xfrm>
                <a:off x="2563074" y="2316135"/>
                <a:ext cx="1355085" cy="1078690"/>
                <a:chOff x="787156" y="3824909"/>
                <a:chExt cx="1283034" cy="1021334"/>
              </a:xfrm>
            </p:grpSpPr>
            <p:sp>
              <p:nvSpPr>
                <p:cNvPr id="178" name="Rectangle 177"/>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a:solidFill>
                      <a:srgbClr val="FFFFFF">
                        <a:alpha val="99000"/>
                      </a:srgbClr>
                    </a:solidFill>
                    <a:latin typeface="Century Gothic"/>
                    <a:cs typeface="Century Gothic"/>
                  </a:endParaRPr>
                </a:p>
              </p:txBody>
            </p:sp>
            <p:grpSp>
              <p:nvGrpSpPr>
                <p:cNvPr id="179" name="Group 178"/>
                <p:cNvGrpSpPr/>
                <p:nvPr/>
              </p:nvGrpSpPr>
              <p:grpSpPr>
                <a:xfrm>
                  <a:off x="848783" y="3905250"/>
                  <a:ext cx="1126067" cy="856750"/>
                  <a:chOff x="753533" y="1447800"/>
                  <a:chExt cx="1126067" cy="856750"/>
                </a:xfrm>
              </p:grpSpPr>
              <p:grpSp>
                <p:nvGrpSpPr>
                  <p:cNvPr id="180" name="Group 179"/>
                  <p:cNvGrpSpPr/>
                  <p:nvPr/>
                </p:nvGrpSpPr>
                <p:grpSpPr>
                  <a:xfrm>
                    <a:off x="881802" y="1980837"/>
                    <a:ext cx="907041" cy="323713"/>
                    <a:chOff x="881802" y="1980837"/>
                    <a:chExt cx="907041" cy="323713"/>
                  </a:xfrm>
                </p:grpSpPr>
                <p:sp>
                  <p:nvSpPr>
                    <p:cNvPr id="186" name="Can 185"/>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sp>
                  <p:nvSpPr>
                    <p:cNvPr id="187" name="Can 186"/>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sp>
                  <p:nvSpPr>
                    <p:cNvPr id="188" name="Can 187"/>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50" kern="0" dirty="0" smtClean="0">
                        <a:solidFill>
                          <a:srgbClr val="FFFFFF">
                            <a:alpha val="99000"/>
                          </a:srgbClr>
                        </a:solidFill>
                        <a:latin typeface="Century Gothic"/>
                        <a:cs typeface="Century Gothic"/>
                      </a:endParaRPr>
                    </a:p>
                  </p:txBody>
                </p:sp>
              </p:grpSp>
              <p:sp>
                <p:nvSpPr>
                  <p:cNvPr id="181" name="Rectangle 180"/>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128GB RAM</a:t>
                    </a:r>
                  </a:p>
                </p:txBody>
              </p:sp>
              <p:sp>
                <p:nvSpPr>
                  <p:cNvPr id="182" name="Rectangle 181"/>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16TB disk</a:t>
                    </a:r>
                  </a:p>
                </p:txBody>
              </p:sp>
              <p:sp>
                <p:nvSpPr>
                  <p:cNvPr id="183" name="Rectangle 182"/>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0" kern="0" dirty="0" smtClean="0">
                      <a:solidFill>
                        <a:srgbClr val="FFFFFF">
                          <a:alpha val="99000"/>
                        </a:srgbClr>
                      </a:solidFill>
                      <a:latin typeface="Century Gothic"/>
                      <a:cs typeface="Century Gothic"/>
                    </a:endParaRPr>
                  </a:p>
                </p:txBody>
              </p:sp>
              <p:sp>
                <p:nvSpPr>
                  <p:cNvPr id="184" name="Rectangle 183"/>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00" kern="0" dirty="0" smtClean="0">
                      <a:solidFill>
                        <a:srgbClr val="FFFFFF">
                          <a:alpha val="99000"/>
                        </a:srgbClr>
                      </a:solidFill>
                      <a:latin typeface="Century Gothic"/>
                      <a:cs typeface="Century Gothic"/>
                    </a:endParaRPr>
                  </a:p>
                </p:txBody>
              </p:sp>
              <p:sp>
                <p:nvSpPr>
                  <p:cNvPr id="185" name="Rectangle 184"/>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 kern="0" dirty="0" smtClean="0">
                        <a:solidFill>
                          <a:srgbClr val="59585A">
                            <a:lumMod val="60000"/>
                            <a:lumOff val="40000"/>
                            <a:alpha val="99000"/>
                          </a:srgbClr>
                        </a:solidFill>
                        <a:latin typeface="Century Gothic"/>
                        <a:cs typeface="Century Gothic"/>
                      </a:rPr>
                      <a:t>16 cores</a:t>
                    </a:r>
                  </a:p>
                </p:txBody>
              </p:sp>
            </p:grpSp>
          </p:grpSp>
          <p:cxnSp>
            <p:nvCxnSpPr>
              <p:cNvPr id="168" name="Straight Arrow Connector 167"/>
              <p:cNvCxnSpPr/>
              <p:nvPr/>
            </p:nvCxnSpPr>
            <p:spPr>
              <a:xfrm>
                <a:off x="3914464" y="4864164"/>
                <a:ext cx="653145"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169" name="Rectangle 168"/>
              <p:cNvSpPr/>
              <p:nvPr/>
            </p:nvSpPr>
            <p:spPr bwMode="auto">
              <a:xfrm>
                <a:off x="555233" y="5792595"/>
                <a:ext cx="5375144" cy="511919"/>
              </a:xfrm>
              <a:prstGeom prst="rect">
                <a:avLst/>
              </a:prstGeom>
              <a:gradFill rotWithShape="1">
                <a:gsLst>
                  <a:gs pos="0">
                    <a:srgbClr val="FF6528">
                      <a:lumMod val="50000"/>
                    </a:srgbClr>
                  </a:gs>
                  <a:gs pos="80000">
                    <a:srgbClr val="FF6528">
                      <a:lumMod val="75000"/>
                    </a:srgbClr>
                  </a:gs>
                  <a:gs pos="100000">
                    <a:srgbClr val="FF6528">
                      <a:lumMod val="75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000" kern="0" dirty="0" smtClean="0">
                    <a:solidFill>
                      <a:srgbClr val="FFFFFF">
                        <a:alpha val="99000"/>
                      </a:srgbClr>
                    </a:solidFill>
                    <a:latin typeface="Century Gothic"/>
                    <a:cs typeface="Century Gothic"/>
                  </a:rPr>
                  <a:t>Amazon S3 / Amazon DynamoDB</a:t>
                </a:r>
              </a:p>
            </p:txBody>
          </p:sp>
          <p:cxnSp>
            <p:nvCxnSpPr>
              <p:cNvPr id="170" name="Straight Arrow Connector 169"/>
              <p:cNvCxnSpPr/>
              <p:nvPr/>
            </p:nvCxnSpPr>
            <p:spPr>
              <a:xfrm flipH="1" flipV="1">
                <a:off x="1221497" y="5393881"/>
                <a:ext cx="2" cy="39871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71" name="Straight Arrow Connector 170"/>
              <p:cNvCxnSpPr>
                <a:stCxn id="169" idx="0"/>
              </p:cNvCxnSpPr>
              <p:nvPr/>
            </p:nvCxnSpPr>
            <p:spPr>
              <a:xfrm flipV="1">
                <a:off x="3242806" y="5393881"/>
                <a:ext cx="1208" cy="39871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72" name="Straight Arrow Connector 171"/>
              <p:cNvCxnSpPr/>
              <p:nvPr/>
            </p:nvCxnSpPr>
            <p:spPr>
              <a:xfrm flipH="1" flipV="1">
                <a:off x="5247549" y="5393881"/>
                <a:ext cx="2" cy="39871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173" name="Rectangle 172"/>
              <p:cNvSpPr/>
              <p:nvPr/>
            </p:nvSpPr>
            <p:spPr bwMode="auto">
              <a:xfrm>
                <a:off x="1594998" y="1049969"/>
                <a:ext cx="3275925" cy="2948908"/>
              </a:xfrm>
              <a:prstGeom prst="rect">
                <a:avLst/>
              </a:prstGeom>
              <a:noFill/>
              <a:ln w="9525" cap="flat" cmpd="sng" algn="ctr">
                <a:solidFill>
                  <a:srgbClr val="005A84"/>
                </a:solidFill>
                <a:prstDash val="dash"/>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100" kern="0" dirty="0" smtClean="0">
                  <a:solidFill>
                    <a:srgbClr val="FFFFFF">
                      <a:alpha val="99000"/>
                    </a:srgbClr>
                  </a:solidFill>
                  <a:latin typeface="Century Gothic"/>
                  <a:cs typeface="Century Gothic"/>
                </a:endParaRPr>
              </a:p>
            </p:txBody>
          </p:sp>
          <p:sp>
            <p:nvSpPr>
              <p:cNvPr id="174" name="TextBox 173"/>
              <p:cNvSpPr txBox="1"/>
              <p:nvPr/>
            </p:nvSpPr>
            <p:spPr>
              <a:xfrm>
                <a:off x="1611940" y="689055"/>
                <a:ext cx="896208" cy="347133"/>
              </a:xfrm>
              <a:prstGeom prst="rect">
                <a:avLst/>
              </a:prstGeom>
            </p:spPr>
            <p:txBody>
              <a:bodyPr vert="horz" wrap="none" lIns="0" tIns="0" rIns="0" bIns="0" rtlCol="0">
                <a:noAutofit/>
              </a:bodyPr>
              <a:lstStyle/>
              <a:p>
                <a:pPr defTabSz="914400">
                  <a:defRPr/>
                </a:pPr>
                <a:r>
                  <a:rPr lang="en-US" sz="800" kern="0" dirty="0" smtClean="0">
                    <a:latin typeface="Century Gothic"/>
                    <a:cs typeface="Century Gothic"/>
                  </a:rPr>
                  <a:t>Customer VPC</a:t>
                </a:r>
              </a:p>
            </p:txBody>
          </p:sp>
          <p:sp>
            <p:nvSpPr>
              <p:cNvPr id="175" name="Rectangle 174"/>
              <p:cNvSpPr/>
              <p:nvPr/>
            </p:nvSpPr>
            <p:spPr bwMode="auto">
              <a:xfrm>
                <a:off x="383939" y="2165813"/>
                <a:ext cx="5650791" cy="3386546"/>
              </a:xfrm>
              <a:prstGeom prst="rect">
                <a:avLst/>
              </a:prstGeom>
              <a:noFill/>
              <a:ln w="9525" cap="flat" cmpd="sng" algn="ctr">
                <a:solidFill>
                  <a:srgbClr val="FF6528"/>
                </a:solidFill>
                <a:prstDash val="dash"/>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100" kern="0" dirty="0">
                  <a:solidFill>
                    <a:srgbClr val="FFFFFF">
                      <a:alpha val="99000"/>
                    </a:srgbClr>
                  </a:solidFill>
                  <a:latin typeface="Century Gothic"/>
                  <a:cs typeface="Century Gothic"/>
                </a:endParaRPr>
              </a:p>
            </p:txBody>
          </p:sp>
          <p:sp>
            <p:nvSpPr>
              <p:cNvPr id="176" name="TextBox 175"/>
              <p:cNvSpPr txBox="1"/>
              <p:nvPr/>
            </p:nvSpPr>
            <p:spPr>
              <a:xfrm>
                <a:off x="427466" y="2169628"/>
                <a:ext cx="896208" cy="347133"/>
              </a:xfrm>
              <a:prstGeom prst="rect">
                <a:avLst/>
              </a:prstGeom>
            </p:spPr>
            <p:txBody>
              <a:bodyPr vert="horz" wrap="none" lIns="0" tIns="0" rIns="0" bIns="0" rtlCol="0">
                <a:noAutofit/>
              </a:bodyPr>
              <a:lstStyle/>
              <a:p>
                <a:pPr defTabSz="914400">
                  <a:defRPr/>
                </a:pPr>
                <a:r>
                  <a:rPr lang="en-US" sz="800" kern="0" dirty="0" smtClean="0">
                    <a:latin typeface="Century Gothic"/>
                    <a:cs typeface="Century Gothic"/>
                  </a:rPr>
                  <a:t>Internal</a:t>
                </a:r>
                <a:br>
                  <a:rPr lang="en-US" sz="800" kern="0" dirty="0" smtClean="0">
                    <a:latin typeface="Century Gothic"/>
                    <a:cs typeface="Century Gothic"/>
                  </a:rPr>
                </a:br>
                <a:r>
                  <a:rPr lang="en-US" sz="800" kern="0" dirty="0" smtClean="0">
                    <a:latin typeface="Century Gothic"/>
                    <a:cs typeface="Century Gothic"/>
                  </a:rPr>
                  <a:t>VPC</a:t>
                </a:r>
              </a:p>
            </p:txBody>
          </p:sp>
          <p:sp>
            <p:nvSpPr>
              <p:cNvPr id="177" name="TextBox 176"/>
              <p:cNvSpPr txBox="1"/>
              <p:nvPr/>
            </p:nvSpPr>
            <p:spPr>
              <a:xfrm>
                <a:off x="3325000" y="1744131"/>
                <a:ext cx="533399" cy="347133"/>
              </a:xfrm>
              <a:prstGeom prst="rect">
                <a:avLst/>
              </a:prstGeom>
            </p:spPr>
            <p:txBody>
              <a:bodyPr vert="horz" wrap="none" lIns="0" tIns="0" rIns="0" bIns="0" rtlCol="0">
                <a:noAutofit/>
              </a:bodyPr>
              <a:lstStyle/>
              <a:p>
                <a:pPr defTabSz="914400">
                  <a:defRPr/>
                </a:pPr>
                <a:r>
                  <a:rPr lang="en-US" sz="700" kern="0" dirty="0" smtClean="0">
                    <a:latin typeface="Century Gothic"/>
                    <a:cs typeface="Century Gothic"/>
                  </a:rPr>
                  <a:t>JDBC/ODBC</a:t>
                </a:r>
              </a:p>
            </p:txBody>
          </p:sp>
        </p:grpSp>
        <p:sp>
          <p:nvSpPr>
            <p:cNvPr id="79" name="Rectangle 78"/>
            <p:cNvSpPr/>
            <p:nvPr/>
          </p:nvSpPr>
          <p:spPr bwMode="auto">
            <a:xfrm>
              <a:off x="6590370" y="1780018"/>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900" kern="0" dirty="0" smtClean="0">
                  <a:solidFill>
                    <a:srgbClr val="FFFFFF">
                      <a:alpha val="99000"/>
                    </a:srgbClr>
                  </a:solidFill>
                  <a:latin typeface="Century Gothic"/>
                  <a:cs typeface="Century Gothic"/>
                </a:rPr>
                <a:t>Leader</a:t>
              </a:r>
              <a:br>
                <a:rPr lang="en-US" sz="900" kern="0" dirty="0" smtClean="0">
                  <a:solidFill>
                    <a:srgbClr val="FFFFFF">
                      <a:alpha val="99000"/>
                    </a:srgbClr>
                  </a:solidFill>
                  <a:latin typeface="Century Gothic"/>
                  <a:cs typeface="Century Gothic"/>
                </a:rPr>
              </a:br>
              <a:r>
                <a:rPr lang="en-US" sz="900" kern="0" dirty="0" smtClean="0">
                  <a:solidFill>
                    <a:srgbClr val="FFFFFF">
                      <a:alpha val="99000"/>
                    </a:srgbClr>
                  </a:solidFill>
                  <a:latin typeface="Century Gothic"/>
                  <a:cs typeface="Century Gothic"/>
                </a:rPr>
                <a:t>Node</a:t>
              </a:r>
            </a:p>
          </p:txBody>
        </p:sp>
        <p:sp>
          <p:nvSpPr>
            <p:cNvPr id="80" name="Rectangle 79"/>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900" kern="0" dirty="0" smtClean="0">
                  <a:solidFill>
                    <a:srgbClr val="FFFFFF">
                      <a:alpha val="99000"/>
                    </a:srgbClr>
                  </a:solidFill>
                  <a:latin typeface="Century Gothic"/>
                  <a:cs typeface="Century Gothic"/>
                </a:rPr>
                <a:t>Compute Node</a:t>
              </a:r>
            </a:p>
          </p:txBody>
        </p:sp>
        <p:sp>
          <p:nvSpPr>
            <p:cNvPr id="81" name="Rectangle 80"/>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900" kern="0" dirty="0" smtClean="0">
                  <a:solidFill>
                    <a:srgbClr val="FFFFFF">
                      <a:alpha val="99000"/>
                    </a:srgbClr>
                  </a:solidFill>
                  <a:latin typeface="Century Gothic"/>
                  <a:cs typeface="Century Gothic"/>
                </a:rPr>
                <a:t>Compute Node</a:t>
              </a:r>
            </a:p>
          </p:txBody>
        </p:sp>
        <p:sp>
          <p:nvSpPr>
            <p:cNvPr id="82" name="Rectangle 81"/>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900" kern="0" dirty="0" smtClean="0">
                  <a:solidFill>
                    <a:srgbClr val="FFFFFF">
                      <a:alpha val="99000"/>
                    </a:srgbClr>
                  </a:solidFill>
                  <a:latin typeface="Century Gothic"/>
                  <a:cs typeface="Century Gothic"/>
                </a:rPr>
                <a:t>Compute Node</a:t>
              </a:r>
            </a:p>
          </p:txBody>
        </p:sp>
      </p:grpSp>
    </p:spTree>
    <p:extLst>
      <p:ext uri="{BB962C8B-B14F-4D97-AF65-F5344CB8AC3E}">
        <p14:creationId xmlns:p14="http://schemas.microsoft.com/office/powerpoint/2010/main" val="969622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4079291" y="1676915"/>
            <a:ext cx="4804359" cy="3199885"/>
          </a:xfrm>
          <a:prstGeom prst="rect">
            <a:avLst/>
          </a:prstGeom>
        </p:spPr>
      </p:pic>
      <p:sp>
        <p:nvSpPr>
          <p:cNvPr id="2" name="Title 1"/>
          <p:cNvSpPr>
            <a:spLocks noGrp="1"/>
          </p:cNvSpPr>
          <p:nvPr>
            <p:ph type="title"/>
          </p:nvPr>
        </p:nvSpPr>
        <p:spPr/>
        <p:txBody>
          <a:bodyPr/>
          <a:lstStyle/>
          <a:p>
            <a:r>
              <a:rPr lang="en-US" dirty="0"/>
              <a:t>g</a:t>
            </a:r>
            <a:r>
              <a:rPr lang="en-US" dirty="0" smtClean="0"/>
              <a:t>lobal </a:t>
            </a:r>
            <a:r>
              <a:rPr lang="en-US" dirty="0"/>
              <a:t>f</a:t>
            </a:r>
            <a:r>
              <a:rPr lang="en-US" dirty="0" smtClean="0"/>
              <a:t>ootprint</a:t>
            </a:r>
            <a:endParaRPr lang="en-US" dirty="0"/>
          </a:p>
        </p:txBody>
      </p:sp>
      <p:sp>
        <p:nvSpPr>
          <p:cNvPr id="3" name="Content Placeholder 2"/>
          <p:cNvSpPr>
            <a:spLocks noGrp="1"/>
          </p:cNvSpPr>
          <p:nvPr>
            <p:ph idx="1"/>
          </p:nvPr>
        </p:nvSpPr>
        <p:spPr>
          <a:xfrm>
            <a:off x="781050" y="1781175"/>
            <a:ext cx="3683288" cy="2676618"/>
          </a:xfrm>
        </p:spPr>
        <p:txBody>
          <a:bodyPr>
            <a:noAutofit/>
          </a:bodyPr>
          <a:lstStyle/>
          <a:p>
            <a:pPr marL="0" indent="0">
              <a:spcBef>
                <a:spcPts val="0"/>
              </a:spcBef>
              <a:spcAft>
                <a:spcPts val="1200"/>
              </a:spcAft>
              <a:buNone/>
            </a:pPr>
            <a:r>
              <a:rPr lang="en-US" sz="2000" dirty="0" smtClean="0"/>
              <a:t>Over 1 million </a:t>
            </a:r>
            <a:r>
              <a:rPr lang="en-US" sz="2000" b="1" dirty="0" smtClean="0"/>
              <a:t>active</a:t>
            </a:r>
            <a:r>
              <a:rPr lang="en-US" sz="2000" dirty="0" smtClean="0"/>
              <a:t> customers across 190 countries</a:t>
            </a:r>
          </a:p>
          <a:p>
            <a:pPr marL="0" indent="0">
              <a:spcBef>
                <a:spcPts val="0"/>
              </a:spcBef>
              <a:spcAft>
                <a:spcPts val="1200"/>
              </a:spcAft>
              <a:buNone/>
            </a:pPr>
            <a:r>
              <a:rPr lang="en-US" sz="2000" dirty="0" smtClean="0"/>
              <a:t>800+ government agencies</a:t>
            </a:r>
          </a:p>
          <a:p>
            <a:pPr marL="0" indent="0">
              <a:spcBef>
                <a:spcPts val="0"/>
              </a:spcBef>
              <a:spcAft>
                <a:spcPts val="1200"/>
              </a:spcAft>
              <a:buNone/>
            </a:pPr>
            <a:r>
              <a:rPr lang="en-US" sz="2000" dirty="0" smtClean="0"/>
              <a:t>3,000+ educational institutions</a:t>
            </a:r>
          </a:p>
          <a:p>
            <a:pPr marL="0" indent="0">
              <a:spcBef>
                <a:spcPts val="0"/>
              </a:spcBef>
              <a:spcAft>
                <a:spcPts val="1200"/>
              </a:spcAft>
              <a:buNone/>
            </a:pPr>
            <a:r>
              <a:rPr lang="en-US" sz="2000" dirty="0" smtClean="0"/>
              <a:t>11 regions</a:t>
            </a:r>
          </a:p>
          <a:p>
            <a:pPr marL="0" indent="0">
              <a:spcBef>
                <a:spcPts val="0"/>
              </a:spcBef>
              <a:spcAft>
                <a:spcPts val="1200"/>
              </a:spcAft>
              <a:buNone/>
            </a:pPr>
            <a:r>
              <a:rPr lang="en-US" sz="2000" dirty="0" smtClean="0"/>
              <a:t>28 availability zones</a:t>
            </a:r>
          </a:p>
          <a:p>
            <a:pPr marL="0" indent="0">
              <a:spcBef>
                <a:spcPts val="0"/>
              </a:spcBef>
              <a:spcAft>
                <a:spcPts val="1200"/>
              </a:spcAft>
              <a:buNone/>
            </a:pPr>
            <a:r>
              <a:rPr lang="en-US" sz="2000" dirty="0" smtClean="0"/>
              <a:t>52 edge locations</a:t>
            </a:r>
            <a:endParaRPr lang="en-US" sz="2000" dirty="0"/>
          </a:p>
        </p:txBody>
      </p:sp>
      <p:sp>
        <p:nvSpPr>
          <p:cNvPr id="4" name="Rectangle 3"/>
          <p:cNvSpPr/>
          <p:nvPr/>
        </p:nvSpPr>
        <p:spPr>
          <a:xfrm>
            <a:off x="457199" y="868660"/>
            <a:ext cx="7810501" cy="707886"/>
          </a:xfrm>
          <a:prstGeom prst="rect">
            <a:avLst/>
          </a:prstGeom>
        </p:spPr>
        <p:txBody>
          <a:bodyPr wrap="square">
            <a:spAutoFit/>
          </a:bodyPr>
          <a:lstStyle/>
          <a:p>
            <a:pPr marL="0" indent="0">
              <a:buNone/>
            </a:pPr>
            <a:r>
              <a:rPr lang="en-US" sz="2000" dirty="0">
                <a:solidFill>
                  <a:schemeClr val="accent5">
                    <a:lumMod val="50000"/>
                  </a:schemeClr>
                </a:solidFill>
                <a:latin typeface="Century Gothic" panose="020B0502020202020204" pitchFamily="34" charset="0"/>
              </a:rPr>
              <a:t>Everyday, AWS adds enough new server capacity to support </a:t>
            </a:r>
            <a:r>
              <a:rPr lang="en-US" sz="2000" dirty="0" err="1">
                <a:solidFill>
                  <a:schemeClr val="accent5">
                    <a:lumMod val="50000"/>
                  </a:schemeClr>
                </a:solidFill>
                <a:latin typeface="Century Gothic" panose="020B0502020202020204" pitchFamily="34" charset="0"/>
              </a:rPr>
              <a:t>Amazon.com</a:t>
            </a:r>
            <a:r>
              <a:rPr lang="en-US" sz="2000" dirty="0">
                <a:solidFill>
                  <a:schemeClr val="accent5">
                    <a:lumMod val="50000"/>
                  </a:schemeClr>
                </a:solidFill>
                <a:latin typeface="Century Gothic" panose="020B0502020202020204" pitchFamily="34" charset="0"/>
              </a:rPr>
              <a:t> when it was a $7 billion global </a:t>
            </a:r>
            <a:r>
              <a:rPr lang="en-US" sz="2000" dirty="0" smtClean="0">
                <a:solidFill>
                  <a:schemeClr val="accent5">
                    <a:lumMod val="50000"/>
                  </a:schemeClr>
                </a:solidFill>
                <a:latin typeface="Century Gothic" panose="020B0502020202020204" pitchFamily="34" charset="0"/>
              </a:rPr>
              <a:t>enterprise.</a:t>
            </a:r>
            <a:endParaRPr lang="en-US" sz="2000" dirty="0">
              <a:solidFill>
                <a:schemeClr val="accent5">
                  <a:lumMod val="50000"/>
                </a:schemeClr>
              </a:solidFill>
              <a:latin typeface="Century Gothic" panose="020B0502020202020204" pitchFamily="34" charset="0"/>
            </a:endParaRPr>
          </a:p>
        </p:txBody>
      </p:sp>
    </p:spTree>
    <p:extLst>
      <p:ext uri="{BB962C8B-B14F-4D97-AF65-F5344CB8AC3E}">
        <p14:creationId xmlns:p14="http://schemas.microsoft.com/office/powerpoint/2010/main" val="1072986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ctechcrunch2011.files.wordpress.com/2013/01/euclid-logo-1.png?w=40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
            <a:ext cx="2781301" cy="1098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uclid-architecure.png"/>
          <p:cNvPicPr>
            <a:picLocks noChangeAspect="1"/>
          </p:cNvPicPr>
          <p:nvPr/>
        </p:nvPicPr>
        <p:blipFill rotWithShape="1">
          <a:blip r:embed="rId3">
            <a:extLst>
              <a:ext uri="{28A0092B-C50C-407E-A947-70E740481C1C}">
                <a14:useLocalDpi xmlns:a14="http://schemas.microsoft.com/office/drawing/2010/main" val="0"/>
              </a:ext>
            </a:extLst>
          </a:blip>
          <a:srcRect l="4775" r="14895"/>
          <a:stretch/>
        </p:blipFill>
        <p:spPr>
          <a:xfrm>
            <a:off x="2657476" y="0"/>
            <a:ext cx="6486524" cy="5143500"/>
          </a:xfrm>
          <a:prstGeom prst="rect">
            <a:avLst/>
          </a:prstGeom>
          <a:solidFill>
            <a:schemeClr val="accent6">
              <a:lumMod val="40000"/>
              <a:lumOff val="60000"/>
            </a:schemeClr>
          </a:solidFill>
        </p:spPr>
      </p:pic>
      <p:sp>
        <p:nvSpPr>
          <p:cNvPr id="2" name="TextBox 1"/>
          <p:cNvSpPr txBox="1"/>
          <p:nvPr/>
        </p:nvSpPr>
        <p:spPr>
          <a:xfrm>
            <a:off x="161925" y="1162050"/>
            <a:ext cx="2619376" cy="3139321"/>
          </a:xfrm>
          <a:prstGeom prst="rect">
            <a:avLst/>
          </a:prstGeom>
          <a:noFill/>
        </p:spPr>
        <p:txBody>
          <a:bodyPr wrap="square" rtlCol="0">
            <a:spAutoFit/>
          </a:bodyPr>
          <a:lstStyle/>
          <a:p>
            <a:r>
              <a:rPr lang="en-US" sz="2400" dirty="0">
                <a:solidFill>
                  <a:schemeClr val="accent2"/>
                </a:solidFill>
                <a:latin typeface="Calibri" panose="020F0502020204030204" pitchFamily="34" charset="0"/>
              </a:rPr>
              <a:t>Retail </a:t>
            </a:r>
            <a:r>
              <a:rPr lang="en-US" sz="2400" dirty="0" smtClean="0">
                <a:solidFill>
                  <a:schemeClr val="accent2"/>
                </a:solidFill>
                <a:latin typeface="Calibri" panose="020F0502020204030204" pitchFamily="34" charset="0"/>
              </a:rPr>
              <a:t>and</a:t>
            </a:r>
          </a:p>
          <a:p>
            <a:pPr>
              <a:spcAft>
                <a:spcPts val="1800"/>
              </a:spcAft>
            </a:pPr>
            <a:r>
              <a:rPr lang="en-US" sz="2400" dirty="0" smtClean="0">
                <a:solidFill>
                  <a:schemeClr val="accent2"/>
                </a:solidFill>
                <a:latin typeface="Calibri" panose="020F0502020204030204" pitchFamily="34" charset="0"/>
              </a:rPr>
              <a:t>POS </a:t>
            </a:r>
            <a:r>
              <a:rPr lang="en-US" sz="2400" dirty="0">
                <a:solidFill>
                  <a:schemeClr val="accent2"/>
                </a:solidFill>
                <a:latin typeface="Calibri" panose="020F0502020204030204" pitchFamily="34" charset="0"/>
              </a:rPr>
              <a:t>Analytics</a:t>
            </a:r>
          </a:p>
          <a:p>
            <a:r>
              <a:rPr lang="en-US" sz="2400" dirty="0">
                <a:solidFill>
                  <a:schemeClr val="accent2"/>
                </a:solidFill>
                <a:latin typeface="Calibri" panose="020F0502020204030204" pitchFamily="34" charset="0"/>
              </a:rPr>
              <a:t>Process 10’s of </a:t>
            </a:r>
            <a:r>
              <a:rPr lang="en-US" sz="2400" dirty="0" smtClean="0">
                <a:solidFill>
                  <a:schemeClr val="accent2"/>
                </a:solidFill>
                <a:latin typeface="Calibri" panose="020F0502020204030204" pitchFamily="34" charset="0"/>
              </a:rPr>
              <a:t>TB</a:t>
            </a:r>
          </a:p>
          <a:p>
            <a:pPr>
              <a:spcAft>
                <a:spcPts val="1800"/>
              </a:spcAft>
            </a:pPr>
            <a:r>
              <a:rPr lang="en-US" sz="2400" dirty="0" smtClean="0">
                <a:solidFill>
                  <a:schemeClr val="accent2"/>
                </a:solidFill>
                <a:latin typeface="Calibri" panose="020F0502020204030204" pitchFamily="34" charset="0"/>
              </a:rPr>
              <a:t>in </a:t>
            </a:r>
            <a:r>
              <a:rPr lang="en-US" sz="2400" dirty="0">
                <a:solidFill>
                  <a:schemeClr val="accent2"/>
                </a:solidFill>
                <a:latin typeface="Calibri" panose="020F0502020204030204" pitchFamily="34" charset="0"/>
              </a:rPr>
              <a:t>hours vs. 2 weeks</a:t>
            </a:r>
          </a:p>
          <a:p>
            <a:r>
              <a:rPr lang="en-US" sz="2400" dirty="0">
                <a:solidFill>
                  <a:schemeClr val="accent2"/>
                </a:solidFill>
                <a:latin typeface="Calibri" panose="020F0502020204030204" pitchFamily="34" charset="0"/>
              </a:rPr>
              <a:t>80-90% </a:t>
            </a:r>
            <a:r>
              <a:rPr lang="en-US" sz="2400" dirty="0" smtClean="0">
                <a:solidFill>
                  <a:schemeClr val="accent2"/>
                </a:solidFill>
                <a:latin typeface="Calibri" panose="020F0502020204030204" pitchFamily="34" charset="0"/>
              </a:rPr>
              <a:t>reduction</a:t>
            </a:r>
          </a:p>
          <a:p>
            <a:r>
              <a:rPr lang="en-US" sz="2400" dirty="0" smtClean="0">
                <a:solidFill>
                  <a:schemeClr val="accent2"/>
                </a:solidFill>
                <a:latin typeface="Calibri" panose="020F0502020204030204" pitchFamily="34" charset="0"/>
              </a:rPr>
              <a:t>in costs</a:t>
            </a:r>
          </a:p>
        </p:txBody>
      </p:sp>
    </p:spTree>
    <p:extLst>
      <p:ext uri="{BB962C8B-B14F-4D97-AF65-F5344CB8AC3E}">
        <p14:creationId xmlns:p14="http://schemas.microsoft.com/office/powerpoint/2010/main" val="243467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t>
            </a:r>
            <a:r>
              <a:rPr lang="en-US" dirty="0" smtClean="0"/>
              <a:t>ig data use cases</a:t>
            </a:r>
            <a:endParaRPr lang="en-US" dirty="0"/>
          </a:p>
        </p:txBody>
      </p:sp>
      <p:grpSp>
        <p:nvGrpSpPr>
          <p:cNvPr id="6" name="Group 5"/>
          <p:cNvGrpSpPr/>
          <p:nvPr/>
        </p:nvGrpSpPr>
        <p:grpSpPr>
          <a:xfrm>
            <a:off x="754137" y="3020550"/>
            <a:ext cx="7134877" cy="1725283"/>
            <a:chOff x="761861" y="3140015"/>
            <a:chExt cx="7134877" cy="1086928"/>
          </a:xfrm>
        </p:grpSpPr>
        <p:sp>
          <p:nvSpPr>
            <p:cNvPr id="51" name="Pentagon 50"/>
            <p:cNvSpPr/>
            <p:nvPr/>
          </p:nvSpPr>
          <p:spPr>
            <a:xfrm flipH="1">
              <a:off x="761861" y="3140015"/>
              <a:ext cx="3666638" cy="1086928"/>
            </a:xfrm>
            <a:prstGeom prst="homePlate">
              <a:avLst>
                <a:gd name="adj" fmla="val 32500"/>
              </a:avLst>
            </a:prstGeom>
            <a:solidFill>
              <a:schemeClr val="accent1"/>
            </a:solidFill>
            <a:ln>
              <a:noFill/>
            </a:ln>
            <a:effectLst>
              <a:softEdge rad="63500"/>
            </a:effectLst>
          </p:spPr>
          <p:style>
            <a:lnRef idx="1">
              <a:schemeClr val="accent2"/>
            </a:lnRef>
            <a:fillRef idx="3">
              <a:schemeClr val="accent2"/>
            </a:fillRef>
            <a:effectRef idx="2">
              <a:schemeClr val="accent2"/>
            </a:effectRef>
            <a:fontRef idx="minor">
              <a:schemeClr val="lt1"/>
            </a:fontRef>
          </p:style>
          <p:txBody>
            <a:bodyPr rtlCol="0" anchor="ctr"/>
            <a:lstStyle/>
            <a:p>
              <a:pPr lvl="1">
                <a:spcAft>
                  <a:spcPts val="600"/>
                </a:spcAft>
              </a:pPr>
              <a:r>
                <a:rPr lang="en-US" sz="2400" b="1" u="sng" dirty="0">
                  <a:solidFill>
                    <a:schemeClr val="accent2"/>
                  </a:solidFill>
                  <a:latin typeface="Calibri Light" panose="020F0302020204030204" pitchFamily="34" charset="0"/>
                </a:rPr>
                <a:t>Internet of </a:t>
              </a:r>
              <a:r>
                <a:rPr lang="en-US" sz="2400" b="1" u="sng" dirty="0" smtClean="0">
                  <a:solidFill>
                    <a:schemeClr val="accent2"/>
                  </a:solidFill>
                  <a:latin typeface="Calibri Light" panose="020F0302020204030204" pitchFamily="34" charset="0"/>
                </a:rPr>
                <a:t>Things</a:t>
              </a:r>
            </a:p>
            <a:p>
              <a:pPr lvl="1">
                <a:spcAft>
                  <a:spcPts val="600"/>
                </a:spcAft>
              </a:pPr>
              <a:r>
                <a:rPr lang="en-US" sz="2400" b="1" dirty="0" smtClean="0">
                  <a:solidFill>
                    <a:schemeClr val="accent2"/>
                  </a:solidFill>
                  <a:latin typeface="Calibri Light" panose="020F0302020204030204" pitchFamily="34" charset="0"/>
                </a:rPr>
                <a:t>Digital </a:t>
              </a:r>
              <a:r>
                <a:rPr lang="en-US" sz="2400" b="1" dirty="0">
                  <a:solidFill>
                    <a:schemeClr val="accent2"/>
                  </a:solidFill>
                  <a:latin typeface="Calibri Light" panose="020F0302020204030204" pitchFamily="34" charset="0"/>
                </a:rPr>
                <a:t>Advertising</a:t>
              </a:r>
            </a:p>
            <a:p>
              <a:pPr marL="0" lvl="1" algn="ctr">
                <a:spcAft>
                  <a:spcPts val="600"/>
                </a:spcAft>
              </a:pPr>
              <a:r>
                <a:rPr lang="en-US" sz="2400" b="1" dirty="0">
                  <a:solidFill>
                    <a:schemeClr val="accent2"/>
                  </a:solidFill>
                  <a:latin typeface="Calibri Light" panose="020F0302020204030204" pitchFamily="34" charset="0"/>
                </a:rPr>
                <a:t>Online </a:t>
              </a:r>
              <a:r>
                <a:rPr lang="en-US" sz="2400" b="1" dirty="0" smtClean="0">
                  <a:solidFill>
                    <a:schemeClr val="accent2"/>
                  </a:solidFill>
                  <a:latin typeface="Calibri Light" panose="020F0302020204030204" pitchFamily="34" charset="0"/>
                </a:rPr>
                <a:t>Gaming</a:t>
              </a:r>
              <a:endParaRPr lang="en-US" sz="2400" b="1" dirty="0">
                <a:solidFill>
                  <a:schemeClr val="accent2"/>
                </a:solidFill>
                <a:latin typeface="Calibri Light" panose="020F0302020204030204" pitchFamily="34" charset="0"/>
              </a:endParaRPr>
            </a:p>
          </p:txBody>
        </p:sp>
        <p:sp>
          <p:nvSpPr>
            <p:cNvPr id="4" name="Pentagon 3"/>
            <p:cNvSpPr/>
            <p:nvPr/>
          </p:nvSpPr>
          <p:spPr>
            <a:xfrm>
              <a:off x="3863731" y="3140015"/>
              <a:ext cx="4033007" cy="1086928"/>
            </a:xfrm>
            <a:prstGeom prst="homePlate">
              <a:avLst>
                <a:gd name="adj" fmla="val 28500"/>
              </a:avLst>
            </a:prstGeom>
            <a:solidFill>
              <a:schemeClr val="accent1"/>
            </a:solidFill>
            <a:ln>
              <a:noFill/>
            </a:ln>
            <a:effectLst>
              <a:softEdge rad="63500"/>
            </a:effectLst>
          </p:spPr>
          <p:style>
            <a:lnRef idx="1">
              <a:schemeClr val="accent2"/>
            </a:lnRef>
            <a:fillRef idx="3">
              <a:schemeClr val="accent2"/>
            </a:fillRef>
            <a:effectRef idx="2">
              <a:schemeClr val="accent2"/>
            </a:effectRef>
            <a:fontRef idx="minor">
              <a:schemeClr val="lt1"/>
            </a:fontRef>
          </p:style>
          <p:txBody>
            <a:bodyPr wrap="none" lIns="0" rtlCol="0" anchor="ctr"/>
            <a:lstStyle/>
            <a:p>
              <a:pPr lvl="1">
                <a:spcAft>
                  <a:spcPts val="600"/>
                </a:spcAft>
              </a:pPr>
              <a:r>
                <a:rPr lang="en-US" sz="2400" b="1" dirty="0" smtClean="0">
                  <a:solidFill>
                    <a:schemeClr val="accent2"/>
                  </a:solidFill>
                  <a:latin typeface="Calibri Light" panose="020F0302020204030204" pitchFamily="34" charset="0"/>
                </a:rPr>
                <a:t>Log Analytics</a:t>
              </a:r>
              <a:endParaRPr lang="en-US" sz="2400" b="1" dirty="0">
                <a:solidFill>
                  <a:schemeClr val="accent2"/>
                </a:solidFill>
                <a:latin typeface="Calibri Light" panose="020F0302020204030204" pitchFamily="34" charset="0"/>
              </a:endParaRPr>
            </a:p>
            <a:p>
              <a:pPr lvl="1">
                <a:spcAft>
                  <a:spcPts val="600"/>
                </a:spcAft>
              </a:pPr>
              <a:r>
                <a:rPr lang="en-US" sz="2400" b="1" dirty="0" smtClean="0">
                  <a:solidFill>
                    <a:schemeClr val="accent2"/>
                  </a:solidFill>
                  <a:latin typeface="Calibri Light" panose="020F0302020204030204" pitchFamily="34" charset="0"/>
                </a:rPr>
                <a:t>Customer Value Scoring</a:t>
              </a:r>
            </a:p>
            <a:p>
              <a:pPr lvl="1">
                <a:spcAft>
                  <a:spcPts val="600"/>
                </a:spcAft>
              </a:pPr>
              <a:r>
                <a:rPr lang="en-US" sz="2400" b="1" dirty="0" smtClean="0">
                  <a:solidFill>
                    <a:schemeClr val="accent2"/>
                  </a:solidFill>
                  <a:latin typeface="Calibri Light" panose="020F0302020204030204" pitchFamily="34" charset="0"/>
                </a:rPr>
                <a:t>Personalization Engine</a:t>
              </a:r>
            </a:p>
          </p:txBody>
        </p:sp>
      </p:grpSp>
      <p:grpSp>
        <p:nvGrpSpPr>
          <p:cNvPr id="47" name="Group 46"/>
          <p:cNvGrpSpPr/>
          <p:nvPr/>
        </p:nvGrpSpPr>
        <p:grpSpPr>
          <a:xfrm>
            <a:off x="296172" y="911742"/>
            <a:ext cx="7728606" cy="2027361"/>
            <a:chOff x="296172" y="911742"/>
            <a:chExt cx="7728606" cy="2027361"/>
          </a:xfrm>
        </p:grpSpPr>
        <p:grpSp>
          <p:nvGrpSpPr>
            <p:cNvPr id="49" name="Group 48"/>
            <p:cNvGrpSpPr/>
            <p:nvPr/>
          </p:nvGrpSpPr>
          <p:grpSpPr>
            <a:xfrm>
              <a:off x="761861" y="911742"/>
              <a:ext cx="7262917" cy="1004003"/>
              <a:chOff x="761861" y="911742"/>
              <a:chExt cx="7262917" cy="1004003"/>
            </a:xfrm>
          </p:grpSpPr>
          <p:grpSp>
            <p:nvGrpSpPr>
              <p:cNvPr id="67" name="Group 66"/>
              <p:cNvGrpSpPr/>
              <p:nvPr/>
            </p:nvGrpSpPr>
            <p:grpSpPr>
              <a:xfrm>
                <a:off x="761861" y="911742"/>
                <a:ext cx="7262917" cy="1004003"/>
                <a:chOff x="761861" y="911742"/>
                <a:chExt cx="7262917" cy="1004003"/>
              </a:xfrm>
            </p:grpSpPr>
            <p:grpSp>
              <p:nvGrpSpPr>
                <p:cNvPr id="72" name="Group 71"/>
                <p:cNvGrpSpPr/>
                <p:nvPr/>
              </p:nvGrpSpPr>
              <p:grpSpPr>
                <a:xfrm>
                  <a:off x="1146339" y="911742"/>
                  <a:ext cx="6446833" cy="1004003"/>
                  <a:chOff x="1475840" y="891822"/>
                  <a:chExt cx="7584036" cy="835378"/>
                </a:xfrm>
                <a:solidFill>
                  <a:srgbClr val="1F497D">
                    <a:lumMod val="75000"/>
                  </a:srgbClr>
                </a:solidFill>
              </p:grpSpPr>
              <p:sp>
                <p:nvSpPr>
                  <p:cNvPr id="76" name="Rectangle 75"/>
                  <p:cNvSpPr/>
                  <p:nvPr/>
                </p:nvSpPr>
                <p:spPr>
                  <a:xfrm>
                    <a:off x="1634066" y="891822"/>
                    <a:ext cx="7258756" cy="83537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77" name="Oval 76"/>
                  <p:cNvSpPr/>
                  <p:nvPr/>
                </p:nvSpPr>
                <p:spPr>
                  <a:xfrm flipH="1">
                    <a:off x="1475840"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98" name="Oval 97"/>
                  <p:cNvSpPr/>
                  <p:nvPr/>
                </p:nvSpPr>
                <p:spPr>
                  <a:xfrm flipH="1">
                    <a:off x="8743425"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nvGrpSpPr>
                <p:cNvPr id="73" name="Group 72"/>
                <p:cNvGrpSpPr/>
                <p:nvPr/>
              </p:nvGrpSpPr>
              <p:grpSpPr>
                <a:xfrm>
                  <a:off x="761861" y="1212176"/>
                  <a:ext cx="7262917" cy="404963"/>
                  <a:chOff x="761861" y="1212176"/>
                  <a:chExt cx="7262917" cy="404963"/>
                </a:xfrm>
              </p:grpSpPr>
              <p:sp>
                <p:nvSpPr>
                  <p:cNvPr id="74" name="Right Arrow 73"/>
                  <p:cNvSpPr/>
                  <p:nvPr/>
                </p:nvSpPr>
                <p:spPr>
                  <a:xfrm>
                    <a:off x="7451167"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75" name="Right Arrow 74"/>
                  <p:cNvSpPr/>
                  <p:nvPr/>
                </p:nvSpPr>
                <p:spPr>
                  <a:xfrm>
                    <a:off x="761861"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sp>
            <p:nvSpPr>
              <p:cNvPr id="68" name="Chevron 67"/>
              <p:cNvSpPr/>
              <p:nvPr/>
            </p:nvSpPr>
            <p:spPr>
              <a:xfrm>
                <a:off x="1423267" y="1026114"/>
                <a:ext cx="210997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Collect</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69" name="Chevron 68"/>
              <p:cNvSpPr/>
              <p:nvPr/>
            </p:nvSpPr>
            <p:spPr>
              <a:xfrm>
                <a:off x="3226003" y="1026114"/>
                <a:ext cx="221650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Process</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70" name="Chevron 69"/>
              <p:cNvSpPr/>
              <p:nvPr/>
            </p:nvSpPr>
            <p:spPr>
              <a:xfrm>
                <a:off x="5135272" y="1026114"/>
                <a:ext cx="2104330"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Analyze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71" name="Parallelogram 70"/>
              <p:cNvSpPr/>
              <p:nvPr/>
            </p:nvSpPr>
            <p:spPr>
              <a:xfrm>
                <a:off x="1423268" y="1415572"/>
                <a:ext cx="5816334" cy="389458"/>
              </a:xfrm>
              <a:prstGeom prst="parallelogram">
                <a:avLst>
                  <a:gd name="adj" fmla="val 96274"/>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Store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grpSp>
        <p:grpSp>
          <p:nvGrpSpPr>
            <p:cNvPr id="50" name="Group 49"/>
            <p:cNvGrpSpPr/>
            <p:nvPr/>
          </p:nvGrpSpPr>
          <p:grpSpPr>
            <a:xfrm>
              <a:off x="296172" y="1343551"/>
              <a:ext cx="2490352" cy="1578300"/>
              <a:chOff x="296172" y="1343551"/>
              <a:chExt cx="2490352" cy="1578300"/>
            </a:xfrm>
          </p:grpSpPr>
          <p:sp>
            <p:nvSpPr>
              <p:cNvPr id="64" name="Rectangle 63"/>
              <p:cNvSpPr/>
              <p:nvPr/>
            </p:nvSpPr>
            <p:spPr>
              <a:xfrm>
                <a:off x="296172" y="2213965"/>
                <a:ext cx="2144918" cy="707886"/>
              </a:xfrm>
              <a:prstGeom prst="rect">
                <a:avLst/>
              </a:prstGeom>
            </p:spPr>
            <p:txBody>
              <a:bodyPr wrap="square">
                <a:spAutoFit/>
              </a:bodyPr>
              <a:lstStyle/>
              <a:p>
                <a:pPr algn="ctr"/>
                <a:r>
                  <a:rPr lang="en-US" sz="2000" dirty="0">
                    <a:solidFill>
                      <a:schemeClr val="tx2"/>
                    </a:solidFill>
                    <a:latin typeface="Century Gothic" panose="020B0502020202020204" pitchFamily="34" charset="0"/>
                  </a:rPr>
                  <a:t>Data </a:t>
                </a:r>
                <a:r>
                  <a:rPr lang="en-US" sz="2000" dirty="0" smtClean="0">
                    <a:solidFill>
                      <a:schemeClr val="tx2"/>
                    </a:solidFill>
                    <a:latin typeface="Century Gothic" panose="020B0502020202020204" pitchFamily="34" charset="0"/>
                  </a:rPr>
                  <a:t>Collection</a:t>
                </a:r>
              </a:p>
              <a:p>
                <a:pPr algn="ctr"/>
                <a:r>
                  <a:rPr lang="en-US" sz="2000" dirty="0" smtClean="0">
                    <a:solidFill>
                      <a:schemeClr val="tx2"/>
                    </a:solidFill>
                    <a:latin typeface="Century Gothic" panose="020B0502020202020204" pitchFamily="34" charset="0"/>
                  </a:rPr>
                  <a:t>and Storage</a:t>
                </a:r>
                <a:endParaRPr lang="en-US" sz="1400" dirty="0">
                  <a:solidFill>
                    <a:schemeClr val="tx2"/>
                  </a:solidFill>
                </a:endParaRPr>
              </a:p>
            </p:txBody>
          </p:sp>
          <p:cxnSp>
            <p:nvCxnSpPr>
              <p:cNvPr id="65" name="Straight Arrow Connector 64"/>
              <p:cNvCxnSpPr/>
              <p:nvPr/>
            </p:nvCxnSpPr>
            <p:spPr>
              <a:xfrm flipH="1">
                <a:off x="1711263" y="1449701"/>
                <a:ext cx="971552" cy="764264"/>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2579106" y="1343551"/>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52" name="Group 51"/>
            <p:cNvGrpSpPr/>
            <p:nvPr/>
          </p:nvGrpSpPr>
          <p:grpSpPr>
            <a:xfrm>
              <a:off x="4807000" y="1139413"/>
              <a:ext cx="1495922" cy="1799690"/>
              <a:chOff x="4781122" y="1087657"/>
              <a:chExt cx="1495922" cy="1799690"/>
            </a:xfrm>
          </p:grpSpPr>
          <p:sp>
            <p:nvSpPr>
              <p:cNvPr id="61" name="Rectangle 60"/>
              <p:cNvSpPr/>
              <p:nvPr/>
            </p:nvSpPr>
            <p:spPr>
              <a:xfrm>
                <a:off x="4781122" y="2179461"/>
                <a:ext cx="1495922"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a:t>
                </a:r>
              </a:p>
              <a:p>
                <a:pPr algn="ctr"/>
                <a:r>
                  <a:rPr lang="en-US" sz="2000" dirty="0" smtClean="0">
                    <a:solidFill>
                      <a:schemeClr val="tx2"/>
                    </a:solidFill>
                    <a:latin typeface="Century Gothic" panose="020B0502020202020204" pitchFamily="34" charset="0"/>
                  </a:rPr>
                  <a:t>Processing</a:t>
                </a:r>
              </a:p>
            </p:txBody>
          </p:sp>
          <p:cxnSp>
            <p:nvCxnSpPr>
              <p:cNvPr id="62" name="Straight Arrow Connector 61"/>
              <p:cNvCxnSpPr/>
              <p:nvPr/>
            </p:nvCxnSpPr>
            <p:spPr>
              <a:xfrm>
                <a:off x="4930046" y="1188275"/>
                <a:ext cx="495210" cy="102569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4850130"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53" name="Group 52"/>
            <p:cNvGrpSpPr/>
            <p:nvPr/>
          </p:nvGrpSpPr>
          <p:grpSpPr>
            <a:xfrm>
              <a:off x="2719570" y="1165291"/>
              <a:ext cx="1495923" cy="1771949"/>
              <a:chOff x="2641936" y="1087657"/>
              <a:chExt cx="1495923" cy="1771949"/>
            </a:xfrm>
          </p:grpSpPr>
          <p:cxnSp>
            <p:nvCxnSpPr>
              <p:cNvPr id="58" name="Straight Arrow Connector 57"/>
              <p:cNvCxnSpPr/>
              <p:nvPr/>
            </p:nvCxnSpPr>
            <p:spPr>
              <a:xfrm flipH="1">
                <a:off x="3390182" y="1208484"/>
                <a:ext cx="251071" cy="100548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3533242"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60" name="Rectangle 59"/>
              <p:cNvSpPr/>
              <p:nvPr/>
            </p:nvSpPr>
            <p:spPr>
              <a:xfrm>
                <a:off x="2641936" y="2151720"/>
                <a:ext cx="1495923" cy="707886"/>
              </a:xfrm>
              <a:prstGeom prst="rect">
                <a:avLst/>
              </a:prstGeom>
            </p:spPr>
            <p:txBody>
              <a:bodyPr wrap="none">
                <a:spAutoFit/>
              </a:bodyPr>
              <a:lstStyle/>
              <a:p>
                <a:pPr algn="ctr"/>
                <a:r>
                  <a:rPr lang="en-US" sz="2000" dirty="0" smtClean="0">
                    <a:solidFill>
                      <a:schemeClr val="tx2"/>
                    </a:solidFill>
                    <a:latin typeface="Century Gothic" panose="020B0502020202020204" pitchFamily="34" charset="0"/>
                  </a:rPr>
                  <a:t>Event</a:t>
                </a:r>
              </a:p>
              <a:p>
                <a:pPr algn="ctr"/>
                <a:r>
                  <a:rPr lang="en-US" sz="2000" dirty="0" smtClean="0">
                    <a:solidFill>
                      <a:schemeClr val="tx2"/>
                    </a:solidFill>
                    <a:latin typeface="Century Gothic" panose="020B0502020202020204" pitchFamily="34" charset="0"/>
                  </a:rPr>
                  <a:t>Processing</a:t>
                </a:r>
                <a:endParaRPr lang="en-US" dirty="0">
                  <a:solidFill>
                    <a:schemeClr val="tx2"/>
                  </a:solidFill>
                </a:endParaRPr>
              </a:p>
            </p:txBody>
          </p:sp>
        </p:grpSp>
        <p:grpSp>
          <p:nvGrpSpPr>
            <p:cNvPr id="54" name="Group 53"/>
            <p:cNvGrpSpPr/>
            <p:nvPr/>
          </p:nvGrpSpPr>
          <p:grpSpPr>
            <a:xfrm>
              <a:off x="5980019" y="1309422"/>
              <a:ext cx="1811810" cy="1629681"/>
              <a:chOff x="5980019" y="1309422"/>
              <a:chExt cx="1811810" cy="1629681"/>
            </a:xfrm>
          </p:grpSpPr>
          <p:cxnSp>
            <p:nvCxnSpPr>
              <p:cNvPr id="55" name="Straight Arrow Connector 54"/>
              <p:cNvCxnSpPr/>
              <p:nvPr/>
            </p:nvCxnSpPr>
            <p:spPr>
              <a:xfrm>
                <a:off x="6079403" y="1430249"/>
                <a:ext cx="931639" cy="783716"/>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5980019" y="1309422"/>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57" name="Rectangle 56"/>
              <p:cNvSpPr/>
              <p:nvPr/>
            </p:nvSpPr>
            <p:spPr>
              <a:xfrm>
                <a:off x="6646964" y="2231217"/>
                <a:ext cx="1144865"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 </a:t>
                </a:r>
              </a:p>
              <a:p>
                <a:pPr algn="ctr"/>
                <a:r>
                  <a:rPr lang="en-US" sz="2000" dirty="0" smtClean="0">
                    <a:solidFill>
                      <a:schemeClr val="tx2"/>
                    </a:solidFill>
                    <a:latin typeface="Century Gothic" panose="020B0502020202020204" pitchFamily="34" charset="0"/>
                  </a:rPr>
                  <a:t>Analysis</a:t>
                </a:r>
                <a:endParaRPr lang="en-US" dirty="0">
                  <a:solidFill>
                    <a:schemeClr val="tx2"/>
                  </a:solidFill>
                </a:endParaRPr>
              </a:p>
            </p:txBody>
          </p:sp>
        </p:grpSp>
      </p:grpSp>
    </p:spTree>
    <p:extLst>
      <p:ext uri="{BB962C8B-B14F-4D97-AF65-F5344CB8AC3E}">
        <p14:creationId xmlns:p14="http://schemas.microsoft.com/office/powerpoint/2010/main" val="654148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veidavid\Downloads\13976656270_96ce82d37b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 y="28576"/>
            <a:ext cx="9058275" cy="504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4586286" cy="18097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600"/>
              </a:spcBef>
              <a:tabLst>
                <a:tab pos="1085850" algn="l"/>
              </a:tabLst>
            </a:pPr>
            <a:r>
              <a:rPr lang="en-US" sz="3600" b="1" dirty="0" err="1" smtClean="0">
                <a:solidFill>
                  <a:schemeClr val="tx1"/>
                </a:solidFill>
                <a:latin typeface="Century Gothic" panose="020B0502020202020204" pitchFamily="34" charset="0"/>
              </a:rPr>
              <a:t>TempTracker</a:t>
            </a:r>
            <a:endParaRPr lang="en-US" sz="3600" b="1" dirty="0" smtClean="0">
              <a:solidFill>
                <a:schemeClr val="tx1"/>
              </a:solidFill>
              <a:latin typeface="Century Gothic" panose="020B0502020202020204" pitchFamily="34" charset="0"/>
            </a:endParaRPr>
          </a:p>
          <a:p>
            <a:pPr algn="ctr">
              <a:spcBef>
                <a:spcPts val="600"/>
              </a:spcBef>
            </a:pPr>
            <a:r>
              <a:rPr lang="en-US" sz="2800" dirty="0" smtClean="0">
                <a:solidFill>
                  <a:schemeClr val="accent2"/>
                </a:solidFill>
                <a:latin typeface="Century Gothic" panose="020B0502020202020204" pitchFamily="34" charset="0"/>
              </a:rPr>
              <a:t>bee hive monitoring</a:t>
            </a:r>
          </a:p>
          <a:p>
            <a:pPr algn="ctr"/>
            <a:r>
              <a:rPr lang="en-US" sz="2800" dirty="0" smtClean="0">
                <a:solidFill>
                  <a:schemeClr val="accent2"/>
                </a:solidFill>
                <a:latin typeface="Century Gothic" panose="020B0502020202020204" pitchFamily="34" charset="0"/>
              </a:rPr>
              <a:t>in the AWS cloud</a:t>
            </a:r>
            <a:endParaRPr lang="en-US" sz="2800" dirty="0">
              <a:solidFill>
                <a:schemeClr val="accent2"/>
              </a:solidFill>
              <a:latin typeface="Century Gothic" panose="020B0502020202020204" pitchFamily="34" charset="0"/>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678" y="28575"/>
            <a:ext cx="4505747" cy="2590800"/>
          </a:xfrm>
          <a:prstGeom prst="rect">
            <a:avLst/>
          </a:prstGeom>
          <a:noFill/>
          <a:ln w="285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583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ee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5000" r="19896"/>
          <a:stretch/>
        </p:blipFill>
        <p:spPr>
          <a:xfrm>
            <a:off x="3190875" y="0"/>
            <a:ext cx="5953125" cy="5143500"/>
          </a:xfrm>
          <a:prstGeom prst="rect">
            <a:avLst/>
          </a:prstGeom>
        </p:spPr>
      </p:pic>
      <p:sp>
        <p:nvSpPr>
          <p:cNvPr id="2" name="Rectangle 1"/>
          <p:cNvSpPr/>
          <p:nvPr/>
        </p:nvSpPr>
        <p:spPr>
          <a:xfrm>
            <a:off x="2933701" y="0"/>
            <a:ext cx="6210300" cy="5143500"/>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933700" y="28575"/>
            <a:ext cx="6172201" cy="5114925"/>
            <a:chOff x="2933700" y="28575"/>
            <a:chExt cx="6172201" cy="5114925"/>
          </a:xfrm>
        </p:grpSpPr>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7046" b="27963"/>
            <a:stretch/>
          </p:blipFill>
          <p:spPr bwMode="auto">
            <a:xfrm>
              <a:off x="2933700" y="1800651"/>
              <a:ext cx="3876674" cy="3342849"/>
            </a:xfrm>
            <a:prstGeom prst="rect">
              <a:avLst/>
            </a:prstGeom>
            <a:noFill/>
            <a:ln w="285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l="5032" t="50000" r="35507" b="7356"/>
            <a:stretch/>
          </p:blipFill>
          <p:spPr bwMode="auto">
            <a:xfrm>
              <a:off x="6238873" y="28575"/>
              <a:ext cx="2867028" cy="2613277"/>
            </a:xfrm>
            <a:prstGeom prst="rect">
              <a:avLst/>
            </a:prstGeom>
            <a:noFill/>
            <a:ln w="285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grpSp>
      <p:grpSp>
        <p:nvGrpSpPr>
          <p:cNvPr id="24" name="Group 23"/>
          <p:cNvGrpSpPr/>
          <p:nvPr/>
        </p:nvGrpSpPr>
        <p:grpSpPr>
          <a:xfrm>
            <a:off x="7048500" y="1800651"/>
            <a:ext cx="1990725" cy="2380824"/>
            <a:chOff x="7048500" y="1800651"/>
            <a:chExt cx="1990725" cy="2380824"/>
          </a:xfrm>
        </p:grpSpPr>
        <p:cxnSp>
          <p:nvCxnSpPr>
            <p:cNvPr id="5" name="Straight Arrow Connector 4"/>
            <p:cNvCxnSpPr>
              <a:stCxn id="7" idx="0"/>
            </p:cNvCxnSpPr>
            <p:nvPr/>
          </p:nvCxnSpPr>
          <p:spPr>
            <a:xfrm flipH="1" flipV="1">
              <a:off x="7724777" y="1800651"/>
              <a:ext cx="319086" cy="1485474"/>
            </a:xfrm>
            <a:prstGeom prst="straightConnector1">
              <a:avLst/>
            </a:prstGeom>
            <a:ln w="57150">
              <a:solidFill>
                <a:schemeClr val="accent2"/>
              </a:solidFill>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048500" y="3286125"/>
              <a:ext cx="1990725" cy="895350"/>
            </a:xfrm>
            <a:prstGeom prst="rect">
              <a:avLst/>
            </a:prstGeom>
            <a:solidFill>
              <a:schemeClr val="bg1"/>
            </a:solid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solidFill>
                  <a:latin typeface="Calibri" panose="020F0502020204030204" pitchFamily="34" charset="0"/>
                </a:rPr>
                <a:t>t</a:t>
              </a:r>
              <a:r>
                <a:rPr lang="en-US" sz="2400" dirty="0" smtClean="0">
                  <a:solidFill>
                    <a:schemeClr val="accent2"/>
                  </a:solidFill>
                  <a:latin typeface="Calibri" panose="020F0502020204030204" pitchFamily="34" charset="0"/>
                </a:rPr>
                <a:t>emperature sensor board</a:t>
              </a:r>
              <a:endParaRPr lang="en-US" sz="2400" dirty="0">
                <a:solidFill>
                  <a:schemeClr val="accent2"/>
                </a:solidFill>
                <a:latin typeface="Calibri" panose="020F0502020204030204" pitchFamily="34" charset="0"/>
              </a:endParaRPr>
            </a:p>
          </p:txBody>
        </p:sp>
      </p:grpSp>
      <p:grpSp>
        <p:nvGrpSpPr>
          <p:cNvPr id="25" name="Group 24"/>
          <p:cNvGrpSpPr/>
          <p:nvPr/>
        </p:nvGrpSpPr>
        <p:grpSpPr>
          <a:xfrm>
            <a:off x="3676648" y="106462"/>
            <a:ext cx="3838577" cy="1608038"/>
            <a:chOff x="3676648" y="106462"/>
            <a:chExt cx="3838577" cy="1608038"/>
          </a:xfrm>
        </p:grpSpPr>
        <p:grpSp>
          <p:nvGrpSpPr>
            <p:cNvPr id="22" name="Group 21"/>
            <p:cNvGrpSpPr/>
            <p:nvPr/>
          </p:nvGrpSpPr>
          <p:grpSpPr>
            <a:xfrm>
              <a:off x="3676649" y="106462"/>
              <a:ext cx="3838576" cy="903188"/>
              <a:chOff x="3676649" y="106462"/>
              <a:chExt cx="3838576" cy="903188"/>
            </a:xfrm>
          </p:grpSpPr>
          <p:cxnSp>
            <p:nvCxnSpPr>
              <p:cNvPr id="13" name="Straight Arrow Connector 12"/>
              <p:cNvCxnSpPr>
                <a:stCxn id="14" idx="3"/>
              </p:cNvCxnSpPr>
              <p:nvPr/>
            </p:nvCxnSpPr>
            <p:spPr>
              <a:xfrm>
                <a:off x="5667374" y="491783"/>
                <a:ext cx="1847851" cy="517867"/>
              </a:xfrm>
              <a:prstGeom prst="straightConnector1">
                <a:avLst/>
              </a:prstGeom>
              <a:ln w="57150">
                <a:solidFill>
                  <a:schemeClr val="accent2"/>
                </a:solidFill>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676649" y="106462"/>
                <a:ext cx="1990725" cy="770642"/>
              </a:xfrm>
              <a:prstGeom prst="rect">
                <a:avLst/>
              </a:prstGeom>
              <a:solidFill>
                <a:schemeClr val="bg1"/>
              </a:solid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solidFill>
                    <a:latin typeface="Calibri" panose="020F0502020204030204" pitchFamily="34" charset="0"/>
                  </a:rPr>
                  <a:t>raspberry pi micro server</a:t>
                </a:r>
                <a:endParaRPr lang="en-US" sz="2400" dirty="0">
                  <a:solidFill>
                    <a:schemeClr val="accent2"/>
                  </a:solidFill>
                  <a:latin typeface="Calibri" panose="020F0502020204030204" pitchFamily="34" charset="0"/>
                </a:endParaRPr>
              </a:p>
            </p:txBody>
          </p:sp>
        </p:grpSp>
        <p:grpSp>
          <p:nvGrpSpPr>
            <p:cNvPr id="23" name="Group 22"/>
            <p:cNvGrpSpPr/>
            <p:nvPr/>
          </p:nvGrpSpPr>
          <p:grpSpPr>
            <a:xfrm>
              <a:off x="3676648" y="953304"/>
              <a:ext cx="3133726" cy="761196"/>
              <a:chOff x="3676648" y="953304"/>
              <a:chExt cx="3133726" cy="761196"/>
            </a:xfrm>
          </p:grpSpPr>
          <p:sp>
            <p:nvSpPr>
              <p:cNvPr id="19" name="Rectangle 18"/>
              <p:cNvSpPr/>
              <p:nvPr/>
            </p:nvSpPr>
            <p:spPr>
              <a:xfrm>
                <a:off x="3676648" y="953304"/>
                <a:ext cx="1990725" cy="761196"/>
              </a:xfrm>
              <a:prstGeom prst="rect">
                <a:avLst/>
              </a:prstGeom>
              <a:solidFill>
                <a:schemeClr val="bg1"/>
              </a:solid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solidFill>
                    <a:latin typeface="Calibri" panose="020F0502020204030204" pitchFamily="34" charset="0"/>
                  </a:rPr>
                  <a:t>w</a:t>
                </a:r>
                <a:r>
                  <a:rPr lang="en-US" sz="2400" dirty="0" smtClean="0">
                    <a:solidFill>
                      <a:schemeClr val="accent2"/>
                    </a:solidFill>
                    <a:latin typeface="Calibri" panose="020F0502020204030204" pitchFamily="34" charset="0"/>
                  </a:rPr>
                  <a:t>aterproof housing</a:t>
                </a:r>
                <a:endParaRPr lang="en-US" sz="2400" dirty="0">
                  <a:solidFill>
                    <a:schemeClr val="accent2"/>
                  </a:solidFill>
                  <a:latin typeface="Calibri" panose="020F0502020204030204" pitchFamily="34" charset="0"/>
                </a:endParaRPr>
              </a:p>
            </p:txBody>
          </p:sp>
          <p:cxnSp>
            <p:nvCxnSpPr>
              <p:cNvPr id="20" name="Straight Arrow Connector 19"/>
              <p:cNvCxnSpPr>
                <a:stCxn id="19" idx="3"/>
              </p:cNvCxnSpPr>
              <p:nvPr/>
            </p:nvCxnSpPr>
            <p:spPr>
              <a:xfrm>
                <a:off x="5667373" y="1333902"/>
                <a:ext cx="1143001" cy="237723"/>
              </a:xfrm>
              <a:prstGeom prst="straightConnector1">
                <a:avLst/>
              </a:prstGeom>
              <a:ln w="57150">
                <a:solidFill>
                  <a:schemeClr val="accent2"/>
                </a:solidFill>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grpSp>
      <p:pic>
        <p:nvPicPr>
          <p:cNvPr id="1026"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16034" t="12963" r="6793" b="10370"/>
          <a:stretch/>
        </p:blipFill>
        <p:spPr bwMode="auto">
          <a:xfrm>
            <a:off x="0" y="0"/>
            <a:ext cx="3190875" cy="5143500"/>
          </a:xfrm>
          <a:prstGeom prst="rect">
            <a:avLst/>
          </a:prstGeom>
          <a:noFill/>
          <a:ln w="285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27" name="Oval 26"/>
          <p:cNvSpPr/>
          <p:nvPr/>
        </p:nvSpPr>
        <p:spPr>
          <a:xfrm>
            <a:off x="133350" y="3562350"/>
            <a:ext cx="1674018" cy="1514475"/>
          </a:xfrm>
          <a:prstGeom prst="ellipse">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1481137" y="3819525"/>
            <a:ext cx="938213" cy="500063"/>
          </a:xfrm>
          <a:prstGeom prst="straightConnector1">
            <a:avLst/>
          </a:prstGeom>
          <a:ln w="76200">
            <a:solidFill>
              <a:srgbClr val="FFFF00"/>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8205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 presetClass="mediacall" presetSubtype="0" fill="hold" nodeType="withEffect">
                                  <p:stCondLst>
                                    <p:cond delay="2000"/>
                                  </p:stCondLst>
                                  <p:childTnLst>
                                    <p:cmd type="call" cmd="togglePause">
                                      <p:cBhvr>
                                        <p:cTn id="12" dur="1" fill="hold"/>
                                        <p:tgtEl>
                                          <p:spTgt spid="15"/>
                                        </p:tgtEl>
                                      </p:cBhvr>
                                    </p:cmd>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500"/>
                            </p:stCondLst>
                            <p:childTnLst>
                              <p:par>
                                <p:cTn id="19" presetID="22" presetClass="entr" presetSubtype="8" repeatCount="300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1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750"/>
                                        <p:tgtEl>
                                          <p:spTgt spid="25"/>
                                        </p:tgtEl>
                                      </p:cBhvr>
                                    </p:animEffect>
                                    <p:set>
                                      <p:cBhvr>
                                        <p:cTn id="26" dur="1" fill="hold">
                                          <p:stCondLst>
                                            <p:cond delay="749"/>
                                          </p:stCondLst>
                                        </p:cTn>
                                        <p:tgtEl>
                                          <p:spTgt spid="25"/>
                                        </p:tgtEl>
                                        <p:attrNameLst>
                                          <p:attrName>style.visibility</p:attrName>
                                        </p:attrNameLst>
                                      </p:cBhvr>
                                      <p:to>
                                        <p:strVal val="hidden"/>
                                      </p:to>
                                    </p:set>
                                  </p:childTnLst>
                                </p:cTn>
                              </p:par>
                              <p:par>
                                <p:cTn id="27" presetID="10" presetClass="exit" presetSubtype="0" fill="hold" nodeType="withEffect">
                                  <p:stCondLst>
                                    <p:cond delay="750"/>
                                  </p:stCondLst>
                                  <p:childTnLst>
                                    <p:animEffect transition="out" filter="fade">
                                      <p:cBhvr>
                                        <p:cTn id="28" dur="750"/>
                                        <p:tgtEl>
                                          <p:spTgt spid="25"/>
                                        </p:tgtEl>
                                      </p:cBhvr>
                                    </p:animEffect>
                                    <p:set>
                                      <p:cBhvr>
                                        <p:cTn id="29" dur="1" fill="hold">
                                          <p:stCondLst>
                                            <p:cond delay="749"/>
                                          </p:stCondLst>
                                        </p:cTn>
                                        <p:tgtEl>
                                          <p:spTgt spid="25"/>
                                        </p:tgtEl>
                                        <p:attrNameLst>
                                          <p:attrName>style.visibility</p:attrName>
                                        </p:attrNameLst>
                                      </p:cBhvr>
                                      <p:to>
                                        <p:strVal val="hidden"/>
                                      </p:to>
                                    </p:set>
                                  </p:childTnLst>
                                </p:cTn>
                              </p:par>
                              <p:par>
                                <p:cTn id="30" presetID="10" presetClass="exit" presetSubtype="0" fill="hold" nodeType="withEffect">
                                  <p:stCondLst>
                                    <p:cond delay="750"/>
                                  </p:stCondLst>
                                  <p:childTnLst>
                                    <p:animEffect transition="out" filter="fade">
                                      <p:cBhvr>
                                        <p:cTn id="31" dur="750"/>
                                        <p:tgtEl>
                                          <p:spTgt spid="24"/>
                                        </p:tgtEl>
                                      </p:cBhvr>
                                    </p:animEffect>
                                    <p:set>
                                      <p:cBhvr>
                                        <p:cTn id="32" dur="1" fill="hold">
                                          <p:stCondLst>
                                            <p:cond delay="749"/>
                                          </p:stCondLst>
                                        </p:cTn>
                                        <p:tgtEl>
                                          <p:spTgt spid="24"/>
                                        </p:tgtEl>
                                        <p:attrNameLst>
                                          <p:attrName>style.visibility</p:attrName>
                                        </p:attrNameLst>
                                      </p:cBhvr>
                                      <p:to>
                                        <p:strVal val="hidden"/>
                                      </p:to>
                                    </p:set>
                                  </p:childTnLst>
                                </p:cTn>
                              </p:par>
                              <p:par>
                                <p:cTn id="33" presetID="10" presetClass="exit" presetSubtype="0" fill="hold" nodeType="withEffect">
                                  <p:stCondLst>
                                    <p:cond delay="750"/>
                                  </p:stCondLst>
                                  <p:childTnLst>
                                    <p:animEffect transition="out" filter="fade">
                                      <p:cBhvr>
                                        <p:cTn id="34" dur="750"/>
                                        <p:tgtEl>
                                          <p:spTgt spid="4"/>
                                        </p:tgtEl>
                                      </p:cBhvr>
                                    </p:animEffect>
                                    <p:set>
                                      <p:cBhvr>
                                        <p:cTn id="35" dur="1" fill="hold">
                                          <p:stCondLst>
                                            <p:cond delay="749"/>
                                          </p:stCondLst>
                                        </p:cTn>
                                        <p:tgtEl>
                                          <p:spTgt spid="4"/>
                                        </p:tgtEl>
                                        <p:attrNameLst>
                                          <p:attrName>style.visibility</p:attrName>
                                        </p:attrNameLst>
                                      </p:cBhvr>
                                      <p:to>
                                        <p:strVal val="hidden"/>
                                      </p:to>
                                    </p:set>
                                  </p:childTnLst>
                                </p:cTn>
                              </p:par>
                              <p:par>
                                <p:cTn id="36" presetID="10" presetClass="exit" presetSubtype="0" fill="hold" grpId="0" nodeType="withEffect">
                                  <p:stCondLst>
                                    <p:cond delay="750"/>
                                  </p:stCondLst>
                                  <p:childTnLst>
                                    <p:animEffect transition="out" filter="fade">
                                      <p:cBhvr>
                                        <p:cTn id="37" dur="750"/>
                                        <p:tgtEl>
                                          <p:spTgt spid="2"/>
                                        </p:tgtEl>
                                      </p:cBhvr>
                                    </p:animEffect>
                                    <p:set>
                                      <p:cBhvr>
                                        <p:cTn id="38" dur="1" fill="hold">
                                          <p:stCondLst>
                                            <p:cond delay="7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15"/>
                </p:tgtEl>
              </p:cMediaNode>
            </p:video>
          </p:childTnLst>
        </p:cTn>
      </p:par>
    </p:tnLst>
    <p:bldLst>
      <p:bldP spid="2" grpId="0" animBg="1"/>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76203" y="881532"/>
            <a:ext cx="7962898" cy="4147668"/>
            <a:chOff x="76203" y="881532"/>
            <a:chExt cx="7962898" cy="4147668"/>
          </a:xfrm>
        </p:grpSpPr>
        <p:sp>
          <p:nvSpPr>
            <p:cNvPr id="20" name="Rounded Rectangle 19"/>
            <p:cNvSpPr/>
            <p:nvPr/>
          </p:nvSpPr>
          <p:spPr>
            <a:xfrm>
              <a:off x="2562229" y="1223892"/>
              <a:ext cx="5476872" cy="2548008"/>
            </a:xfrm>
            <a:prstGeom prst="roundRect">
              <a:avLst>
                <a:gd name="adj" fmla="val 9818"/>
              </a:avLst>
            </a:prstGeom>
            <a:solidFill>
              <a:schemeClr val="bg1">
                <a:lumMod val="95000"/>
              </a:schemeClr>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dirty="0">
                <a:solidFill>
                  <a:prstClr val="black"/>
                </a:solidFill>
                <a:latin typeface="Calibri" panose="020F0502020204030204" pitchFamily="34" charset="0"/>
                <a:cs typeface="Arial"/>
              </a:endParaRPr>
            </a:p>
          </p:txBody>
        </p:sp>
        <p:pic>
          <p:nvPicPr>
            <p:cNvPr id="5122" name="Picture 2" descr="http://beekeeping101.psu.edu/assets/images/hi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3" y="3657600"/>
              <a:ext cx="2039587" cy="1357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cpc.farnell.com/productimages/farnell/standard/SC12831-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52" y="3057526"/>
              <a:ext cx="1519237"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72082" y="2239052"/>
              <a:ext cx="891719" cy="790457"/>
              <a:chOff x="543482" y="2240280"/>
              <a:chExt cx="891719" cy="1053941"/>
            </a:xfrm>
          </p:grpSpPr>
          <p:pic>
            <p:nvPicPr>
              <p:cNvPr id="7" name="Picture 6" descr="Pyth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118" y="2240280"/>
                <a:ext cx="731520" cy="731520"/>
              </a:xfrm>
              <a:prstGeom prst="rect">
                <a:avLst/>
              </a:prstGeom>
            </p:spPr>
          </p:pic>
          <p:sp>
            <p:nvSpPr>
              <p:cNvPr id="8" name="TextBox 7"/>
              <p:cNvSpPr txBox="1"/>
              <p:nvPr/>
            </p:nvSpPr>
            <p:spPr>
              <a:xfrm>
                <a:off x="543482" y="3048000"/>
                <a:ext cx="891719" cy="246221"/>
              </a:xfrm>
              <a:prstGeom prst="rect">
                <a:avLst/>
              </a:prstGeom>
              <a:noFill/>
            </p:spPr>
            <p:txBody>
              <a:bodyPr wrap="none" lIns="0" tIns="0" rIns="0" bIns="0" rtlCol="0">
                <a:spAutoFit/>
              </a:bodyPr>
              <a:lstStyle/>
              <a:p>
                <a:pPr algn="ctr" defTabSz="914400"/>
                <a:r>
                  <a:rPr lang="en-US" sz="1200" b="1" dirty="0" smtClean="0">
                    <a:solidFill>
                      <a:prstClr val="black"/>
                    </a:solidFill>
                    <a:latin typeface="Calibri" panose="020F0502020204030204" pitchFamily="34" charset="0"/>
                    <a:cs typeface="Helvetica Neue"/>
                  </a:rPr>
                  <a:t>Python (</a:t>
                </a:r>
                <a:r>
                  <a:rPr lang="en-US" sz="1200" b="1" dirty="0" err="1" smtClean="0">
                    <a:solidFill>
                      <a:prstClr val="black"/>
                    </a:solidFill>
                    <a:latin typeface="Calibri" panose="020F0502020204030204" pitchFamily="34" charset="0"/>
                    <a:cs typeface="Helvetica Neue"/>
                  </a:rPr>
                  <a:t>boto</a:t>
                </a:r>
                <a:r>
                  <a:rPr lang="en-US" sz="1200" b="1" dirty="0" smtClean="0">
                    <a:solidFill>
                      <a:prstClr val="black"/>
                    </a:solidFill>
                    <a:latin typeface="Calibri" panose="020F0502020204030204" pitchFamily="34" charset="0"/>
                    <a:cs typeface="Helvetica Neue"/>
                  </a:rPr>
                  <a:t>)</a:t>
                </a:r>
                <a:endParaRPr lang="en-US" sz="1200" b="1" dirty="0">
                  <a:solidFill>
                    <a:prstClr val="black"/>
                  </a:solidFill>
                  <a:latin typeface="Calibri" panose="020F0502020204030204" pitchFamily="34" charset="0"/>
                  <a:cs typeface="Helvetica Neue"/>
                </a:endParaRPr>
              </a:p>
            </p:txBody>
          </p:sp>
        </p:grpSp>
        <p:grpSp>
          <p:nvGrpSpPr>
            <p:cNvPr id="16" name="Group 15"/>
            <p:cNvGrpSpPr/>
            <p:nvPr/>
          </p:nvGrpSpPr>
          <p:grpSpPr>
            <a:xfrm>
              <a:off x="6690844" y="1638211"/>
              <a:ext cx="1233956" cy="822893"/>
              <a:chOff x="5486400" y="1514991"/>
              <a:chExt cx="1233956" cy="1097189"/>
            </a:xfrm>
          </p:grpSpPr>
          <p:pic>
            <p:nvPicPr>
              <p:cNvPr id="12" name="Picture 11" descr="Dynamo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8864" y="1514991"/>
                <a:ext cx="616462" cy="801120"/>
              </a:xfrm>
              <a:prstGeom prst="rect">
                <a:avLst/>
              </a:prstGeom>
            </p:spPr>
          </p:pic>
          <p:sp>
            <p:nvSpPr>
              <p:cNvPr id="13" name="TextBox 12"/>
              <p:cNvSpPr txBox="1"/>
              <p:nvPr/>
            </p:nvSpPr>
            <p:spPr>
              <a:xfrm>
                <a:off x="5486400" y="2283886"/>
                <a:ext cx="1233956" cy="328294"/>
              </a:xfrm>
              <a:prstGeom prst="rect">
                <a:avLst/>
              </a:prstGeom>
              <a:noFill/>
            </p:spPr>
            <p:txBody>
              <a:bodyPr wrap="square" lIns="0" tIns="0" rIns="0" bIns="0" rtlCol="0">
                <a:spAutoFit/>
              </a:bodyPr>
              <a:lstStyle/>
              <a:p>
                <a:pPr algn="ctr" defTabSz="914400"/>
                <a:r>
                  <a:rPr lang="en-US" sz="1600" b="1" dirty="0" err="1" smtClean="0">
                    <a:solidFill>
                      <a:prstClr val="black"/>
                    </a:solidFill>
                    <a:latin typeface="Calibri" panose="020F0502020204030204" pitchFamily="34" charset="0"/>
                    <a:cs typeface="Helvetica Neue"/>
                  </a:rPr>
                  <a:t>DynamoDB</a:t>
                </a:r>
                <a:endParaRPr lang="en-US" sz="1000" b="1" dirty="0">
                  <a:solidFill>
                    <a:prstClr val="black"/>
                  </a:solidFill>
                  <a:latin typeface="Calibri" panose="020F0502020204030204" pitchFamily="34" charset="0"/>
                  <a:cs typeface="Helvetica Neue"/>
                </a:endParaRPr>
              </a:p>
            </p:txBody>
          </p:sp>
        </p:grpSp>
        <p:grpSp>
          <p:nvGrpSpPr>
            <p:cNvPr id="17" name="Group 16"/>
            <p:cNvGrpSpPr/>
            <p:nvPr/>
          </p:nvGrpSpPr>
          <p:grpSpPr>
            <a:xfrm>
              <a:off x="4938244" y="1719909"/>
              <a:ext cx="847076" cy="976298"/>
              <a:chOff x="4343400" y="1623924"/>
              <a:chExt cx="847076" cy="1301729"/>
            </a:xfrm>
          </p:grpSpPr>
          <p:pic>
            <p:nvPicPr>
              <p:cNvPr id="10" name="Picture 9" descr="Kinesis-Enabled_Apps.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5800" y="1623924"/>
                <a:ext cx="622587" cy="622587"/>
              </a:xfrm>
              <a:prstGeom prst="rect">
                <a:avLst/>
              </a:prstGeom>
            </p:spPr>
          </p:pic>
          <p:sp>
            <p:nvSpPr>
              <p:cNvPr id="14" name="TextBox 13"/>
              <p:cNvSpPr txBox="1"/>
              <p:nvPr/>
            </p:nvSpPr>
            <p:spPr>
              <a:xfrm>
                <a:off x="4343400" y="2269063"/>
                <a:ext cx="847076" cy="656590"/>
              </a:xfrm>
              <a:prstGeom prst="rect">
                <a:avLst/>
              </a:prstGeom>
              <a:noFill/>
            </p:spPr>
            <p:txBody>
              <a:bodyPr wrap="square" lIns="0" tIns="0" rIns="0" bIns="0" rtlCol="0">
                <a:spAutoFit/>
              </a:bodyPr>
              <a:lstStyle/>
              <a:p>
                <a:pPr algn="ctr" defTabSz="914400"/>
                <a:r>
                  <a:rPr lang="en-US" sz="1600" b="1" dirty="0" smtClean="0">
                    <a:solidFill>
                      <a:prstClr val="black"/>
                    </a:solidFill>
                    <a:latin typeface="Calibri" panose="020F0502020204030204" pitchFamily="34" charset="0"/>
                    <a:cs typeface="Helvetica Neue"/>
                  </a:rPr>
                  <a:t>Kinesis App</a:t>
                </a:r>
                <a:endParaRPr lang="en-US" sz="1600" b="1" dirty="0">
                  <a:solidFill>
                    <a:prstClr val="black"/>
                  </a:solidFill>
                  <a:latin typeface="Calibri" panose="020F0502020204030204" pitchFamily="34" charset="0"/>
                  <a:cs typeface="Helvetica Neue"/>
                </a:endParaRPr>
              </a:p>
            </p:txBody>
          </p:sp>
        </p:grpSp>
        <p:grpSp>
          <p:nvGrpSpPr>
            <p:cNvPr id="5" name="Group 4"/>
            <p:cNvGrpSpPr/>
            <p:nvPr/>
          </p:nvGrpSpPr>
          <p:grpSpPr>
            <a:xfrm>
              <a:off x="3175001" y="1696567"/>
              <a:ext cx="847076" cy="753418"/>
              <a:chOff x="3113557" y="1592799"/>
              <a:chExt cx="847076" cy="1004555"/>
            </a:xfrm>
          </p:grpSpPr>
          <p:pic>
            <p:nvPicPr>
              <p:cNvPr id="11" name="Picture 10" descr="Kinesis.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5644" y="1592799"/>
                <a:ext cx="526252" cy="631502"/>
              </a:xfrm>
              <a:prstGeom prst="rect">
                <a:avLst/>
              </a:prstGeom>
            </p:spPr>
          </p:pic>
          <p:sp>
            <p:nvSpPr>
              <p:cNvPr id="15" name="TextBox 14"/>
              <p:cNvSpPr txBox="1"/>
              <p:nvPr/>
            </p:nvSpPr>
            <p:spPr>
              <a:xfrm>
                <a:off x="3113557" y="2269060"/>
                <a:ext cx="847076" cy="328294"/>
              </a:xfrm>
              <a:prstGeom prst="rect">
                <a:avLst/>
              </a:prstGeom>
              <a:noFill/>
            </p:spPr>
            <p:txBody>
              <a:bodyPr wrap="square" lIns="0" tIns="0" rIns="0" bIns="0" rtlCol="0">
                <a:spAutoFit/>
              </a:bodyPr>
              <a:lstStyle/>
              <a:p>
                <a:pPr algn="ctr" defTabSz="914400"/>
                <a:r>
                  <a:rPr lang="en-US" sz="1600" b="1" dirty="0" smtClean="0">
                    <a:solidFill>
                      <a:prstClr val="black"/>
                    </a:solidFill>
                    <a:latin typeface="Calibri" panose="020F0502020204030204" pitchFamily="34" charset="0"/>
                    <a:cs typeface="Helvetica Neue"/>
                  </a:rPr>
                  <a:t>Kinesis</a:t>
                </a:r>
                <a:endParaRPr lang="en-US" sz="1600" b="1" dirty="0">
                  <a:solidFill>
                    <a:prstClr val="black"/>
                  </a:solidFill>
                  <a:latin typeface="Calibri" panose="020F0502020204030204" pitchFamily="34" charset="0"/>
                  <a:cs typeface="Helvetica Neue"/>
                </a:endParaRPr>
              </a:p>
            </p:txBody>
          </p:sp>
        </p:grpSp>
        <p:pic>
          <p:nvPicPr>
            <p:cNvPr id="22" name="Picture 21" descr="AWS-Clou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90285" y="881532"/>
              <a:ext cx="879557" cy="659668"/>
            </a:xfrm>
            <a:prstGeom prst="rect">
              <a:avLst/>
            </a:prstGeom>
          </p:spPr>
        </p:pic>
        <p:sp>
          <p:nvSpPr>
            <p:cNvPr id="18" name="Freeform 17"/>
            <p:cNvSpPr/>
            <p:nvPr/>
          </p:nvSpPr>
          <p:spPr>
            <a:xfrm>
              <a:off x="1151907" y="1727581"/>
              <a:ext cx="2023094" cy="401072"/>
            </a:xfrm>
            <a:custGeom>
              <a:avLst/>
              <a:gdLst>
                <a:gd name="connsiteX0" fmla="*/ 0 w 2054432"/>
                <a:gd name="connsiteY0" fmla="*/ 534763 h 606015"/>
                <a:gd name="connsiteX1" fmla="*/ 522515 w 2054432"/>
                <a:gd name="connsiteY1" fmla="*/ 373 h 606015"/>
                <a:gd name="connsiteX2" fmla="*/ 2054432 w 2054432"/>
                <a:gd name="connsiteY2" fmla="*/ 606015 h 606015"/>
                <a:gd name="connsiteX0" fmla="*/ 0 w 2122165"/>
                <a:gd name="connsiteY0" fmla="*/ 534763 h 534763"/>
                <a:gd name="connsiteX1" fmla="*/ 522515 w 2122165"/>
                <a:gd name="connsiteY1" fmla="*/ 373 h 534763"/>
                <a:gd name="connsiteX2" fmla="*/ 2122165 w 2122165"/>
                <a:gd name="connsiteY2" fmla="*/ 258882 h 534763"/>
                <a:gd name="connsiteX0" fmla="*/ 0 w 2122165"/>
                <a:gd name="connsiteY0" fmla="*/ 534763 h 534763"/>
                <a:gd name="connsiteX1" fmla="*/ 522515 w 2122165"/>
                <a:gd name="connsiteY1" fmla="*/ 373 h 534763"/>
                <a:gd name="connsiteX2" fmla="*/ 2122165 w 2122165"/>
                <a:gd name="connsiteY2" fmla="*/ 258882 h 534763"/>
              </a:gdLst>
              <a:ahLst/>
              <a:cxnLst>
                <a:cxn ang="0">
                  <a:pos x="connsiteX0" y="connsiteY0"/>
                </a:cxn>
                <a:cxn ang="0">
                  <a:pos x="connsiteX1" y="connsiteY1"/>
                </a:cxn>
                <a:cxn ang="0">
                  <a:pos x="connsiteX2" y="connsiteY2"/>
                </a:cxn>
              </a:cxnLst>
              <a:rect l="l" t="t" r="r" b="b"/>
              <a:pathLst>
                <a:path w="2122165" h="534763">
                  <a:moveTo>
                    <a:pt x="0" y="534763"/>
                  </a:moveTo>
                  <a:cubicBezTo>
                    <a:pt x="90055" y="261630"/>
                    <a:pt x="180110" y="-11502"/>
                    <a:pt x="522515" y="373"/>
                  </a:cubicBezTo>
                  <a:cubicBezTo>
                    <a:pt x="864920" y="12248"/>
                    <a:pt x="1434276" y="46665"/>
                    <a:pt x="2122165" y="258882"/>
                  </a:cubicBezTo>
                </a:path>
              </a:pathLst>
            </a:custGeom>
            <a:noFill/>
            <a:ln w="6350">
              <a:prstDash val="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panose="020F0502020204030204" pitchFamily="34" charset="0"/>
              </a:endParaRPr>
            </a:p>
          </p:txBody>
        </p:sp>
        <p:sp>
          <p:nvSpPr>
            <p:cNvPr id="23" name="Freeform 22"/>
            <p:cNvSpPr/>
            <p:nvPr/>
          </p:nvSpPr>
          <p:spPr>
            <a:xfrm>
              <a:off x="3942611" y="1850611"/>
              <a:ext cx="1033153" cy="115814"/>
            </a:xfrm>
            <a:custGeom>
              <a:avLst/>
              <a:gdLst>
                <a:gd name="connsiteX0" fmla="*/ 0 w 1033153"/>
                <a:gd name="connsiteY0" fmla="*/ 154418 h 154418"/>
                <a:gd name="connsiteX1" fmla="*/ 344384 w 1033153"/>
                <a:gd name="connsiteY1" fmla="*/ 39 h 154418"/>
                <a:gd name="connsiteX2" fmla="*/ 1033153 w 1033153"/>
                <a:gd name="connsiteY2" fmla="*/ 142543 h 154418"/>
              </a:gdLst>
              <a:ahLst/>
              <a:cxnLst>
                <a:cxn ang="0">
                  <a:pos x="connsiteX0" y="connsiteY0"/>
                </a:cxn>
                <a:cxn ang="0">
                  <a:pos x="connsiteX1" y="connsiteY1"/>
                </a:cxn>
                <a:cxn ang="0">
                  <a:pos x="connsiteX2" y="connsiteY2"/>
                </a:cxn>
              </a:cxnLst>
              <a:rect l="l" t="t" r="r" b="b"/>
              <a:pathLst>
                <a:path w="1033153" h="154418">
                  <a:moveTo>
                    <a:pt x="0" y="154418"/>
                  </a:moveTo>
                  <a:cubicBezTo>
                    <a:pt x="86096" y="78218"/>
                    <a:pt x="172192" y="2018"/>
                    <a:pt x="344384" y="39"/>
                  </a:cubicBezTo>
                  <a:cubicBezTo>
                    <a:pt x="516576" y="-1940"/>
                    <a:pt x="774864" y="70301"/>
                    <a:pt x="1033153" y="142543"/>
                  </a:cubicBezTo>
                </a:path>
              </a:pathLst>
            </a:custGeom>
            <a:noFill/>
            <a:ln w="6350">
              <a:prstDash val="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panose="020F0502020204030204" pitchFamily="34" charset="0"/>
              </a:endParaRPr>
            </a:p>
          </p:txBody>
        </p:sp>
        <p:sp>
          <p:nvSpPr>
            <p:cNvPr id="24" name="Freeform 23"/>
            <p:cNvSpPr/>
            <p:nvPr/>
          </p:nvSpPr>
          <p:spPr>
            <a:xfrm>
              <a:off x="5818912" y="1840970"/>
              <a:ext cx="1116281" cy="89829"/>
            </a:xfrm>
            <a:custGeom>
              <a:avLst/>
              <a:gdLst>
                <a:gd name="connsiteX0" fmla="*/ 0 w 1116281"/>
                <a:gd name="connsiteY0" fmla="*/ 72271 h 119772"/>
                <a:gd name="connsiteX1" fmla="*/ 451262 w 1116281"/>
                <a:gd name="connsiteY1" fmla="*/ 1019 h 119772"/>
                <a:gd name="connsiteX2" fmla="*/ 1116281 w 1116281"/>
                <a:gd name="connsiteY2" fmla="*/ 119772 h 119772"/>
              </a:gdLst>
              <a:ahLst/>
              <a:cxnLst>
                <a:cxn ang="0">
                  <a:pos x="connsiteX0" y="connsiteY0"/>
                </a:cxn>
                <a:cxn ang="0">
                  <a:pos x="connsiteX1" y="connsiteY1"/>
                </a:cxn>
                <a:cxn ang="0">
                  <a:pos x="connsiteX2" y="connsiteY2"/>
                </a:cxn>
              </a:cxnLst>
              <a:rect l="l" t="t" r="r" b="b"/>
              <a:pathLst>
                <a:path w="1116281" h="119772">
                  <a:moveTo>
                    <a:pt x="0" y="72271"/>
                  </a:moveTo>
                  <a:cubicBezTo>
                    <a:pt x="132607" y="32686"/>
                    <a:pt x="265215" y="-6898"/>
                    <a:pt x="451262" y="1019"/>
                  </a:cubicBezTo>
                  <a:cubicBezTo>
                    <a:pt x="637309" y="8936"/>
                    <a:pt x="876795" y="64354"/>
                    <a:pt x="1116281" y="119772"/>
                  </a:cubicBezTo>
                </a:path>
              </a:pathLst>
            </a:custGeom>
            <a:noFill/>
            <a:ln w="6350">
              <a:prstDash val="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panose="020F0502020204030204" pitchFamily="34" charset="0"/>
              </a:endParaRPr>
            </a:p>
          </p:txBody>
        </p:sp>
        <p:sp>
          <p:nvSpPr>
            <p:cNvPr id="2" name="TextBox 1"/>
            <p:cNvSpPr txBox="1"/>
            <p:nvPr/>
          </p:nvSpPr>
          <p:spPr>
            <a:xfrm>
              <a:off x="1288134" y="1419804"/>
              <a:ext cx="852734" cy="307777"/>
            </a:xfrm>
            <a:prstGeom prst="rect">
              <a:avLst/>
            </a:prstGeom>
            <a:noFill/>
          </p:spPr>
          <p:txBody>
            <a:bodyPr wrap="none" rtlCol="0">
              <a:spAutoFit/>
            </a:bodyPr>
            <a:lstStyle/>
            <a:p>
              <a:pPr defTabSz="914400"/>
              <a:r>
                <a:rPr lang="en-US" sz="1400" i="1" dirty="0">
                  <a:solidFill>
                    <a:prstClr val="black"/>
                  </a:solidFill>
                  <a:latin typeface="Calibri" panose="020F0502020204030204" pitchFamily="34" charset="0"/>
                </a:rPr>
                <a:t>i</a:t>
              </a:r>
              <a:r>
                <a:rPr lang="en-US" sz="1400" i="1" dirty="0" smtClean="0">
                  <a:solidFill>
                    <a:prstClr val="black"/>
                  </a:solidFill>
                  <a:latin typeface="Calibri" panose="020F0502020204030204" pitchFamily="34" charset="0"/>
                </a:rPr>
                <a:t>ngestion</a:t>
              </a:r>
              <a:endParaRPr lang="en-US" sz="1400" i="1" dirty="0">
                <a:solidFill>
                  <a:prstClr val="black"/>
                </a:solidFill>
                <a:latin typeface="Calibri" panose="020F0502020204030204" pitchFamily="34" charset="0"/>
              </a:endParaRPr>
            </a:p>
          </p:txBody>
        </p:sp>
        <p:sp>
          <p:nvSpPr>
            <p:cNvPr id="28" name="TextBox 27"/>
            <p:cNvSpPr txBox="1"/>
            <p:nvPr/>
          </p:nvSpPr>
          <p:spPr>
            <a:xfrm>
              <a:off x="6594865" y="3920901"/>
              <a:ext cx="1181798" cy="369332"/>
            </a:xfrm>
            <a:prstGeom prst="rect">
              <a:avLst/>
            </a:prstGeom>
            <a:noFill/>
          </p:spPr>
          <p:txBody>
            <a:bodyPr wrap="none" rtlCol="0">
              <a:spAutoFit/>
            </a:bodyPr>
            <a:lstStyle/>
            <a:p>
              <a:pPr defTabSz="914400"/>
              <a:r>
                <a:rPr lang="en-US" dirty="0" smtClean="0">
                  <a:solidFill>
                    <a:prstClr val="black"/>
                  </a:solidFill>
                  <a:latin typeface="Calibri" panose="020F0502020204030204" pitchFamily="34" charset="0"/>
                </a:rPr>
                <a:t>dashboard</a:t>
              </a:r>
              <a:endParaRPr lang="en-US" dirty="0">
                <a:solidFill>
                  <a:prstClr val="black"/>
                </a:solidFill>
                <a:latin typeface="Calibri" panose="020F0502020204030204" pitchFamily="34" charset="0"/>
              </a:endParaRPr>
            </a:p>
          </p:txBody>
        </p:sp>
        <p:grpSp>
          <p:nvGrpSpPr>
            <p:cNvPr id="41" name="Group 40"/>
            <p:cNvGrpSpPr/>
            <p:nvPr/>
          </p:nvGrpSpPr>
          <p:grpSpPr>
            <a:xfrm>
              <a:off x="5434012" y="4274820"/>
              <a:ext cx="2490788" cy="754380"/>
              <a:chOff x="5434012" y="4274820"/>
              <a:chExt cx="2490788" cy="754380"/>
            </a:xfrm>
          </p:grpSpPr>
          <p:grpSp>
            <p:nvGrpSpPr>
              <p:cNvPr id="40" name="Group 39"/>
              <p:cNvGrpSpPr/>
              <p:nvPr/>
            </p:nvGrpSpPr>
            <p:grpSpPr>
              <a:xfrm>
                <a:off x="6819631" y="4274820"/>
                <a:ext cx="1105169" cy="754380"/>
                <a:chOff x="6819631" y="4274820"/>
                <a:chExt cx="1105169" cy="754380"/>
              </a:xfrm>
            </p:grpSpPr>
            <p:pic>
              <p:nvPicPr>
                <p:cNvPr id="25" name="Picture 24"/>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819631" y="4274820"/>
                  <a:ext cx="570062" cy="582930"/>
                </a:xfrm>
                <a:prstGeom prst="rect">
                  <a:avLst/>
                </a:prstGeom>
              </p:spPr>
            </p:pic>
            <p:pic>
              <p:nvPicPr>
                <p:cNvPr id="26" name="Picture 25"/>
                <p:cNvPicPr>
                  <a:picLocks noChangeAspect="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76864" y="4446270"/>
                  <a:ext cx="570062" cy="582930"/>
                </a:xfrm>
                <a:prstGeom prst="rect">
                  <a:avLst/>
                </a:prstGeom>
              </p:spPr>
            </p:pic>
            <p:pic>
              <p:nvPicPr>
                <p:cNvPr id="27" name="Picture 26"/>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354738" y="4274820"/>
                  <a:ext cx="570062" cy="582930"/>
                </a:xfrm>
                <a:prstGeom prst="rect">
                  <a:avLst/>
                </a:prstGeom>
              </p:spPr>
            </p:pic>
          </p:grpSp>
          <p:pic>
            <p:nvPicPr>
              <p:cNvPr id="1028" name="Picture 4" descr="http://cdn1.appleinsider.com/firehd-120907.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34012" y="4300316"/>
                <a:ext cx="1328474" cy="7148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04023" y="4502023"/>
                <a:ext cx="788457" cy="311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Freeform 5"/>
            <p:cNvSpPr/>
            <p:nvPr/>
          </p:nvSpPr>
          <p:spPr>
            <a:xfrm>
              <a:off x="6073874" y="2546350"/>
              <a:ext cx="1372950" cy="1657350"/>
            </a:xfrm>
            <a:custGeom>
              <a:avLst/>
              <a:gdLst>
                <a:gd name="connsiteX0" fmla="*/ 1522746 w 1813230"/>
                <a:gd name="connsiteY0" fmla="*/ 0 h 2192866"/>
                <a:gd name="connsiteX1" fmla="*/ 1717480 w 1813230"/>
                <a:gd name="connsiteY1" fmla="*/ 558800 h 2192866"/>
                <a:gd name="connsiteX2" fmla="*/ 185013 w 1813230"/>
                <a:gd name="connsiteY2" fmla="*/ 1642533 h 2192866"/>
                <a:gd name="connsiteX3" fmla="*/ 83413 w 1813230"/>
                <a:gd name="connsiteY3" fmla="*/ 2192866 h 2192866"/>
                <a:gd name="connsiteX0" fmla="*/ 1468498 w 1745074"/>
                <a:gd name="connsiteY0" fmla="*/ 0 h 2192866"/>
                <a:gd name="connsiteX1" fmla="*/ 1663232 w 1745074"/>
                <a:gd name="connsiteY1" fmla="*/ 558800 h 2192866"/>
                <a:gd name="connsiteX2" fmla="*/ 319738 w 1745074"/>
                <a:gd name="connsiteY2" fmla="*/ 1591733 h 2192866"/>
                <a:gd name="connsiteX3" fmla="*/ 29165 w 1745074"/>
                <a:gd name="connsiteY3" fmla="*/ 2192866 h 2192866"/>
                <a:gd name="connsiteX0" fmla="*/ 1439333 w 1715911"/>
                <a:gd name="connsiteY0" fmla="*/ 0 h 2192866"/>
                <a:gd name="connsiteX1" fmla="*/ 1634067 w 1715911"/>
                <a:gd name="connsiteY1" fmla="*/ 558800 h 2192866"/>
                <a:gd name="connsiteX2" fmla="*/ 290573 w 1715911"/>
                <a:gd name="connsiteY2" fmla="*/ 1591733 h 2192866"/>
                <a:gd name="connsiteX3" fmla="*/ 0 w 1715911"/>
                <a:gd name="connsiteY3" fmla="*/ 2192866 h 2192866"/>
                <a:gd name="connsiteX0" fmla="*/ 1518900 w 1742665"/>
                <a:gd name="connsiteY0" fmla="*/ 0 h 2209800"/>
                <a:gd name="connsiteX1" fmla="*/ 1634067 w 1742665"/>
                <a:gd name="connsiteY1" fmla="*/ 575734 h 2209800"/>
                <a:gd name="connsiteX2" fmla="*/ 290573 w 1742665"/>
                <a:gd name="connsiteY2" fmla="*/ 1608667 h 2209800"/>
                <a:gd name="connsiteX3" fmla="*/ 0 w 1742665"/>
                <a:gd name="connsiteY3" fmla="*/ 2209800 h 2209800"/>
                <a:gd name="connsiteX0" fmla="*/ 1518900 w 1726204"/>
                <a:gd name="connsiteY0" fmla="*/ 0 h 2209800"/>
                <a:gd name="connsiteX1" fmla="*/ 1634067 w 1726204"/>
                <a:gd name="connsiteY1" fmla="*/ 575734 h 2209800"/>
                <a:gd name="connsiteX2" fmla="*/ 290573 w 1726204"/>
                <a:gd name="connsiteY2" fmla="*/ 1608667 h 2209800"/>
                <a:gd name="connsiteX3" fmla="*/ 0 w 1726204"/>
                <a:gd name="connsiteY3" fmla="*/ 2209800 h 2209800"/>
                <a:gd name="connsiteX0" fmla="*/ 1518900 w 1612824"/>
                <a:gd name="connsiteY0" fmla="*/ 0 h 2209800"/>
                <a:gd name="connsiteX1" fmla="*/ 1445095 w 1612824"/>
                <a:gd name="connsiteY1" fmla="*/ 736600 h 2209800"/>
                <a:gd name="connsiteX2" fmla="*/ 290573 w 1612824"/>
                <a:gd name="connsiteY2" fmla="*/ 1608667 h 2209800"/>
                <a:gd name="connsiteX3" fmla="*/ 0 w 1612824"/>
                <a:gd name="connsiteY3" fmla="*/ 2209800 h 2209800"/>
              </a:gdLst>
              <a:ahLst/>
              <a:cxnLst>
                <a:cxn ang="0">
                  <a:pos x="connsiteX0" y="connsiteY0"/>
                </a:cxn>
                <a:cxn ang="0">
                  <a:pos x="connsiteX1" y="connsiteY1"/>
                </a:cxn>
                <a:cxn ang="0">
                  <a:pos x="connsiteX2" y="connsiteY2"/>
                </a:cxn>
                <a:cxn ang="0">
                  <a:pos x="connsiteX3" y="connsiteY3"/>
                </a:cxn>
              </a:cxnLst>
              <a:rect l="l" t="t" r="r" b="b"/>
              <a:pathLst>
                <a:path w="1612824" h="2209800">
                  <a:moveTo>
                    <a:pt x="1518900" y="0"/>
                  </a:moveTo>
                  <a:cubicBezTo>
                    <a:pt x="1658122" y="244122"/>
                    <a:pt x="1649816" y="468489"/>
                    <a:pt x="1445095" y="736600"/>
                  </a:cubicBezTo>
                  <a:cubicBezTo>
                    <a:pt x="1240374" y="1004711"/>
                    <a:pt x="531422" y="1363134"/>
                    <a:pt x="290573" y="1608667"/>
                  </a:cubicBezTo>
                  <a:cubicBezTo>
                    <a:pt x="49724" y="1854200"/>
                    <a:pt x="14087" y="1893005"/>
                    <a:pt x="0" y="2209800"/>
                  </a:cubicBezTo>
                </a:path>
              </a:pathLst>
            </a:custGeom>
            <a:noFill/>
            <a:ln w="6350">
              <a:prstDash val="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panose="020F0502020204030204" pitchFamily="34" charset="0"/>
              </a:endParaRPr>
            </a:p>
          </p:txBody>
        </p:sp>
        <p:grpSp>
          <p:nvGrpSpPr>
            <p:cNvPr id="29" name="Group 28"/>
            <p:cNvGrpSpPr/>
            <p:nvPr/>
          </p:nvGrpSpPr>
          <p:grpSpPr>
            <a:xfrm>
              <a:off x="3857602" y="2787695"/>
              <a:ext cx="888844" cy="881103"/>
              <a:chOff x="3857602" y="3716923"/>
              <a:chExt cx="888844" cy="1174803"/>
            </a:xfrm>
          </p:grpSpPr>
          <p:pic>
            <p:nvPicPr>
              <p:cNvPr id="31" name="Picture 30">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57602" y="3716923"/>
                <a:ext cx="888844" cy="888844"/>
              </a:xfrm>
              <a:prstGeom prst="rect">
                <a:avLst/>
              </a:prstGeom>
            </p:spPr>
          </p:pic>
          <p:sp>
            <p:nvSpPr>
              <p:cNvPr id="32" name="TextBox 31"/>
              <p:cNvSpPr txBox="1"/>
              <p:nvPr/>
            </p:nvSpPr>
            <p:spPr>
              <a:xfrm>
                <a:off x="3875728" y="4563432"/>
                <a:ext cx="847076" cy="328294"/>
              </a:xfrm>
              <a:prstGeom prst="rect">
                <a:avLst/>
              </a:prstGeom>
              <a:noFill/>
            </p:spPr>
            <p:txBody>
              <a:bodyPr wrap="square" lIns="0" tIns="0" rIns="0" bIns="0" rtlCol="0">
                <a:spAutoFit/>
              </a:bodyPr>
              <a:lstStyle/>
              <a:p>
                <a:pPr algn="ctr" defTabSz="914400"/>
                <a:r>
                  <a:rPr lang="en-US" sz="1600" b="1" dirty="0" smtClean="0">
                    <a:solidFill>
                      <a:prstClr val="black"/>
                    </a:solidFill>
                    <a:latin typeface="Calibri" panose="020F0502020204030204" pitchFamily="34" charset="0"/>
                    <a:cs typeface="Helvetica Neue"/>
                  </a:rPr>
                  <a:t>Lambda</a:t>
                </a:r>
                <a:endParaRPr lang="en-US" sz="1600" b="1" dirty="0">
                  <a:solidFill>
                    <a:prstClr val="black"/>
                  </a:solidFill>
                  <a:latin typeface="Calibri" panose="020F0502020204030204" pitchFamily="34" charset="0"/>
                  <a:cs typeface="Helvetica Neue"/>
                </a:endParaRPr>
              </a:p>
            </p:txBody>
          </p:sp>
        </p:grpSp>
        <p:sp>
          <p:nvSpPr>
            <p:cNvPr id="19" name="Freeform 18"/>
            <p:cNvSpPr/>
            <p:nvPr/>
          </p:nvSpPr>
          <p:spPr>
            <a:xfrm rot="21027979">
              <a:off x="2855269" y="2142833"/>
              <a:ext cx="1077386" cy="938651"/>
            </a:xfrm>
            <a:custGeom>
              <a:avLst/>
              <a:gdLst>
                <a:gd name="connsiteX0" fmla="*/ 341969 w 858435"/>
                <a:gd name="connsiteY0" fmla="*/ 0 h 931333"/>
                <a:gd name="connsiteX1" fmla="*/ 20235 w 858435"/>
                <a:gd name="connsiteY1" fmla="*/ 448733 h 931333"/>
                <a:gd name="connsiteX2" fmla="*/ 858435 w 858435"/>
                <a:gd name="connsiteY2" fmla="*/ 931333 h 931333"/>
              </a:gdLst>
              <a:ahLst/>
              <a:cxnLst>
                <a:cxn ang="0">
                  <a:pos x="connsiteX0" y="connsiteY0"/>
                </a:cxn>
                <a:cxn ang="0">
                  <a:pos x="connsiteX1" y="connsiteY1"/>
                </a:cxn>
                <a:cxn ang="0">
                  <a:pos x="connsiteX2" y="connsiteY2"/>
                </a:cxn>
              </a:cxnLst>
              <a:rect l="l" t="t" r="r" b="b"/>
              <a:pathLst>
                <a:path w="858435" h="931333">
                  <a:moveTo>
                    <a:pt x="341969" y="0"/>
                  </a:moveTo>
                  <a:cubicBezTo>
                    <a:pt x="138063" y="146755"/>
                    <a:pt x="-65843" y="293511"/>
                    <a:pt x="20235" y="448733"/>
                  </a:cubicBezTo>
                  <a:cubicBezTo>
                    <a:pt x="106313" y="603955"/>
                    <a:pt x="482374" y="767644"/>
                    <a:pt x="858435" y="931333"/>
                  </a:cubicBezTo>
                </a:path>
              </a:pathLst>
            </a:custGeom>
            <a:noFill/>
            <a:ln w="6350">
              <a:prstDash val="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Calibri" panose="020F0502020204030204" pitchFamily="34" charset="0"/>
              </a:endParaRPr>
            </a:p>
          </p:txBody>
        </p:sp>
        <p:sp>
          <p:nvSpPr>
            <p:cNvPr id="34" name="TextBox 33"/>
            <p:cNvSpPr txBox="1"/>
            <p:nvPr/>
          </p:nvSpPr>
          <p:spPr>
            <a:xfrm>
              <a:off x="2784976" y="2778188"/>
              <a:ext cx="659604" cy="523220"/>
            </a:xfrm>
            <a:prstGeom prst="rect">
              <a:avLst/>
            </a:prstGeom>
            <a:noFill/>
          </p:spPr>
          <p:txBody>
            <a:bodyPr wrap="none" rtlCol="0">
              <a:spAutoFit/>
            </a:bodyPr>
            <a:lstStyle/>
            <a:p>
              <a:pPr defTabSz="914400"/>
              <a:r>
                <a:rPr lang="en-US" sz="1400" i="1" dirty="0" smtClean="0">
                  <a:solidFill>
                    <a:prstClr val="black"/>
                  </a:solidFill>
                  <a:latin typeface="Calibri" panose="020F0502020204030204" pitchFamily="34" charset="0"/>
                </a:rPr>
                <a:t>event</a:t>
              </a:r>
            </a:p>
            <a:p>
              <a:pPr defTabSz="914400"/>
              <a:r>
                <a:rPr lang="en-US" sz="1400" i="1" dirty="0" smtClean="0">
                  <a:solidFill>
                    <a:prstClr val="black"/>
                  </a:solidFill>
                  <a:latin typeface="Calibri" panose="020F0502020204030204" pitchFamily="34" charset="0"/>
                </a:rPr>
                <a:t>source</a:t>
              </a:r>
              <a:endParaRPr lang="en-US" sz="1400" i="1" dirty="0">
                <a:solidFill>
                  <a:prstClr val="black"/>
                </a:solidFill>
                <a:latin typeface="Calibri" panose="020F0502020204030204" pitchFamily="34" charset="0"/>
              </a:endParaRPr>
            </a:p>
          </p:txBody>
        </p:sp>
        <p:grpSp>
          <p:nvGrpSpPr>
            <p:cNvPr id="21" name="Group 20"/>
            <p:cNvGrpSpPr/>
            <p:nvPr/>
          </p:nvGrpSpPr>
          <p:grpSpPr>
            <a:xfrm>
              <a:off x="5001194" y="2844845"/>
              <a:ext cx="847076" cy="823953"/>
              <a:chOff x="5001194" y="3793123"/>
              <a:chExt cx="847076" cy="1098603"/>
            </a:xfrm>
          </p:grpSpPr>
          <p:pic>
            <p:nvPicPr>
              <p:cNvPr id="35" name="Picture 34">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77707" y="3793123"/>
                <a:ext cx="684333" cy="812645"/>
              </a:xfrm>
              <a:prstGeom prst="rect">
                <a:avLst/>
              </a:prstGeom>
            </p:spPr>
          </p:pic>
          <p:sp>
            <p:nvSpPr>
              <p:cNvPr id="36" name="TextBox 35"/>
              <p:cNvSpPr txBox="1"/>
              <p:nvPr/>
            </p:nvSpPr>
            <p:spPr>
              <a:xfrm>
                <a:off x="5001194" y="4563432"/>
                <a:ext cx="847076" cy="328294"/>
              </a:xfrm>
              <a:prstGeom prst="rect">
                <a:avLst/>
              </a:prstGeom>
              <a:noFill/>
            </p:spPr>
            <p:txBody>
              <a:bodyPr wrap="square" lIns="0" tIns="0" rIns="0" bIns="0" rtlCol="0">
                <a:spAutoFit/>
              </a:bodyPr>
              <a:lstStyle/>
              <a:p>
                <a:pPr algn="ctr" defTabSz="914400"/>
                <a:r>
                  <a:rPr lang="en-US" sz="1600" b="1" dirty="0" smtClean="0">
                    <a:solidFill>
                      <a:prstClr val="black"/>
                    </a:solidFill>
                    <a:latin typeface="Calibri" panose="020F0502020204030204" pitchFamily="34" charset="0"/>
                    <a:cs typeface="Helvetica Neue"/>
                  </a:rPr>
                  <a:t>SNS</a:t>
                </a:r>
                <a:endParaRPr lang="en-US" sz="1600" b="1" dirty="0">
                  <a:solidFill>
                    <a:prstClr val="black"/>
                  </a:solidFill>
                  <a:latin typeface="Calibri" panose="020F0502020204030204" pitchFamily="34" charset="0"/>
                  <a:cs typeface="Helvetica Neue"/>
                </a:endParaRPr>
              </a:p>
            </p:txBody>
          </p:sp>
        </p:grpSp>
        <p:cxnSp>
          <p:nvCxnSpPr>
            <p:cNvPr id="37" name="Straight Arrow Connector 36"/>
            <p:cNvCxnSpPr/>
            <p:nvPr/>
          </p:nvCxnSpPr>
          <p:spPr>
            <a:xfrm>
              <a:off x="4639734" y="3079750"/>
              <a:ext cx="361461" cy="0"/>
            </a:xfrm>
            <a:prstGeom prst="straightConnector1">
              <a:avLst/>
            </a:prstGeom>
            <a:noFill/>
            <a:ln w="6350">
              <a:prstDash val="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sp>
        <p:nvSpPr>
          <p:cNvPr id="38" name="Title 37"/>
          <p:cNvSpPr>
            <a:spLocks noGrp="1"/>
          </p:cNvSpPr>
          <p:nvPr>
            <p:ph type="title"/>
          </p:nvPr>
        </p:nvSpPr>
        <p:spPr>
          <a:xfrm>
            <a:off x="336788" y="114936"/>
            <a:ext cx="8597661" cy="857250"/>
          </a:xfrm>
        </p:spPr>
        <p:txBody>
          <a:bodyPr>
            <a:normAutofit fontScale="90000"/>
          </a:bodyPr>
          <a:lstStyle/>
          <a:p>
            <a:r>
              <a:rPr lang="en-US" dirty="0" err="1" smtClean="0"/>
              <a:t>TempTracker</a:t>
            </a:r>
            <a:r>
              <a:rPr lang="en-US" dirty="0" smtClean="0"/>
              <a:t>: </a:t>
            </a:r>
            <a:r>
              <a:rPr lang="en-US" dirty="0" err="1" smtClean="0"/>
              <a:t>IoT</a:t>
            </a:r>
            <a:r>
              <a:rPr lang="en-US" dirty="0" smtClean="0"/>
              <a:t> sensor ingestion example</a:t>
            </a:r>
            <a:br>
              <a:rPr lang="en-US" dirty="0" smtClean="0"/>
            </a:br>
            <a:endParaRPr lang="en-US" dirty="0"/>
          </a:p>
        </p:txBody>
      </p:sp>
    </p:spTree>
    <p:extLst>
      <p:ext uri="{BB962C8B-B14F-4D97-AF65-F5344CB8AC3E}">
        <p14:creationId xmlns:p14="http://schemas.microsoft.com/office/powerpoint/2010/main" val="2552746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DynamoDB schema</a:t>
            </a:r>
            <a:endParaRPr lang="en-US" dirty="0"/>
          </a:p>
        </p:txBody>
      </p:sp>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1381124"/>
            <a:ext cx="9918700"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20"/>
          <p:cNvGrpSpPr/>
          <p:nvPr/>
        </p:nvGrpSpPr>
        <p:grpSpPr>
          <a:xfrm>
            <a:off x="0" y="929759"/>
            <a:ext cx="9144000" cy="1308616"/>
            <a:chOff x="0" y="929759"/>
            <a:chExt cx="9144000" cy="1308616"/>
          </a:xfrm>
        </p:grpSpPr>
        <p:sp>
          <p:nvSpPr>
            <p:cNvPr id="5" name="TextBox 4"/>
            <p:cNvSpPr txBox="1"/>
            <p:nvPr/>
          </p:nvSpPr>
          <p:spPr>
            <a:xfrm>
              <a:off x="0" y="929759"/>
              <a:ext cx="9144000" cy="369332"/>
            </a:xfrm>
            <a:prstGeom prst="rect">
              <a:avLst/>
            </a:prstGeom>
            <a:noFill/>
          </p:spPr>
          <p:txBody>
            <a:bodyPr wrap="square" rtlCol="0">
              <a:spAutoFit/>
            </a:bodyPr>
            <a:lstStyle/>
            <a:p>
              <a:r>
                <a:rPr lang="en-US" dirty="0" smtClean="0">
                  <a:solidFill>
                    <a:schemeClr val="accent2"/>
                  </a:solidFill>
                  <a:latin typeface="Calibri" panose="020F0502020204030204" pitchFamily="34" charset="0"/>
                </a:rPr>
                <a:t>		hash				range					attributes</a:t>
              </a:r>
              <a:endParaRPr lang="en-US" dirty="0">
                <a:solidFill>
                  <a:schemeClr val="accent2"/>
                </a:solidFill>
                <a:latin typeface="Calibri" panose="020F0502020204030204" pitchFamily="34" charset="0"/>
              </a:endParaRPr>
            </a:p>
          </p:txBody>
        </p:sp>
        <p:cxnSp>
          <p:nvCxnSpPr>
            <p:cNvPr id="7" name="Straight Arrow Connector 6"/>
            <p:cNvCxnSpPr/>
            <p:nvPr/>
          </p:nvCxnSpPr>
          <p:spPr>
            <a:xfrm flipH="1">
              <a:off x="1000125" y="1299091"/>
              <a:ext cx="219075" cy="93928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914650" y="1299091"/>
              <a:ext cx="171450" cy="93928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959350" y="1299091"/>
              <a:ext cx="831850" cy="93928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962650" y="1299091"/>
              <a:ext cx="352425" cy="79640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138862" y="1299091"/>
              <a:ext cx="1814513" cy="86308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08570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657974" y="1466850"/>
            <a:ext cx="2486025" cy="400110"/>
          </a:xfrm>
          <a:prstGeom prst="rect">
            <a:avLst/>
          </a:prstGeom>
          <a:noFill/>
        </p:spPr>
        <p:txBody>
          <a:bodyPr wrap="square" lIns="0" rIns="0" rtlCol="0">
            <a:spAutoFit/>
          </a:bodyPr>
          <a:lstStyle/>
          <a:p>
            <a:r>
              <a:rPr lang="en-US" sz="2000" b="1" dirty="0" smtClean="0">
                <a:solidFill>
                  <a:srgbClr val="CC6600"/>
                </a:solidFill>
                <a:latin typeface="Calibri" panose="020F0502020204030204" pitchFamily="34" charset="0"/>
              </a:rPr>
              <a:t>internal temperature</a:t>
            </a:r>
            <a:endParaRPr lang="en-US" sz="2000" b="1" dirty="0">
              <a:solidFill>
                <a:srgbClr val="CC6600"/>
              </a:solidFill>
              <a:latin typeface="Calibri" panose="020F0502020204030204" pitchFamily="34" charset="0"/>
            </a:endParaRPr>
          </a:p>
        </p:txBody>
      </p:sp>
      <p:sp>
        <p:nvSpPr>
          <p:cNvPr id="5" name="TextBox 4"/>
          <p:cNvSpPr txBox="1"/>
          <p:nvPr/>
        </p:nvSpPr>
        <p:spPr>
          <a:xfrm>
            <a:off x="6791326" y="3457575"/>
            <a:ext cx="2352674" cy="400110"/>
          </a:xfrm>
          <a:prstGeom prst="rect">
            <a:avLst/>
          </a:prstGeom>
          <a:solidFill>
            <a:srgbClr val="FFFFFF">
              <a:alpha val="69804"/>
            </a:srgbClr>
          </a:solidFill>
        </p:spPr>
        <p:txBody>
          <a:bodyPr wrap="square" lIns="0" rIns="0" rtlCol="0">
            <a:spAutoFit/>
          </a:bodyPr>
          <a:lstStyle/>
          <a:p>
            <a:r>
              <a:rPr lang="en-US" sz="2000" b="1" dirty="0" smtClean="0">
                <a:solidFill>
                  <a:srgbClr val="458CDB"/>
                </a:solidFill>
                <a:latin typeface="Calibri" panose="020F0502020204030204" pitchFamily="34" charset="0"/>
              </a:rPr>
              <a:t>outside temperature</a:t>
            </a:r>
            <a:endParaRPr lang="en-US" sz="2000" b="1" dirty="0">
              <a:solidFill>
                <a:srgbClr val="458CDB"/>
              </a:solidFill>
              <a:latin typeface="Calibri" panose="020F0502020204030204" pitchFamily="34" charset="0"/>
            </a:endParaRPr>
          </a:p>
        </p:txBody>
      </p:sp>
    </p:spTree>
    <p:extLst>
      <p:ext uri="{BB962C8B-B14F-4D97-AF65-F5344CB8AC3E}">
        <p14:creationId xmlns:p14="http://schemas.microsoft.com/office/powerpoint/2010/main" val="2135737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30300" y="1087873"/>
            <a:ext cx="5419111" cy="3598427"/>
          </a:xfrm>
          <a:prstGeom prst="rect">
            <a:avLst/>
          </a:prstGeom>
        </p:spPr>
      </p:pic>
      <p:sp>
        <p:nvSpPr>
          <p:cNvPr id="5" name="Title 1"/>
          <p:cNvSpPr>
            <a:spLocks noGrp="1"/>
          </p:cNvSpPr>
          <p:nvPr>
            <p:ph type="title"/>
          </p:nvPr>
        </p:nvSpPr>
        <p:spPr/>
        <p:txBody>
          <a:bodyPr>
            <a:normAutofit/>
          </a:bodyPr>
          <a:lstStyle/>
          <a:p>
            <a:r>
              <a:rPr lang="en-US" dirty="0" smtClean="0"/>
              <a:t>big data case study: </a:t>
            </a:r>
            <a:r>
              <a:rPr lang="en-US" dirty="0" err="1" smtClean="0"/>
              <a:t>Kaiten</a:t>
            </a:r>
            <a:r>
              <a:rPr lang="en-US" dirty="0" smtClean="0"/>
              <a:t> </a:t>
            </a:r>
            <a:r>
              <a:rPr lang="en-US" dirty="0" err="1" smtClean="0"/>
              <a:t>Sushiro</a:t>
            </a:r>
            <a:endParaRPr lang="en-US" dirty="0"/>
          </a:p>
        </p:txBody>
      </p:sp>
    </p:spTree>
    <p:extLst>
      <p:ext uri="{BB962C8B-B14F-4D97-AF65-F5344CB8AC3E}">
        <p14:creationId xmlns:p14="http://schemas.microsoft.com/office/powerpoint/2010/main" val="3494919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o5-28-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72" y="2140084"/>
            <a:ext cx="4362882" cy="2639546"/>
          </a:xfrm>
          <a:prstGeom prst="rect">
            <a:avLst/>
          </a:prstGeom>
        </p:spPr>
      </p:pic>
      <p:sp>
        <p:nvSpPr>
          <p:cNvPr id="6" name="Title 1"/>
          <p:cNvSpPr>
            <a:spLocks noGrp="1"/>
          </p:cNvSpPr>
          <p:nvPr>
            <p:ph type="title"/>
          </p:nvPr>
        </p:nvSpPr>
        <p:spPr/>
        <p:txBody>
          <a:bodyPr/>
          <a:lstStyle/>
          <a:p>
            <a:r>
              <a:rPr lang="en-US" smtClean="0"/>
              <a:t>Kaiten Sushiro</a:t>
            </a:r>
            <a:endParaRPr lang="en-US" dirty="0"/>
          </a:p>
        </p:txBody>
      </p:sp>
      <p:sp>
        <p:nvSpPr>
          <p:cNvPr id="3" name="Content Placeholder 2"/>
          <p:cNvSpPr>
            <a:spLocks noGrp="1"/>
          </p:cNvSpPr>
          <p:nvPr>
            <p:ph idx="1"/>
          </p:nvPr>
        </p:nvSpPr>
        <p:spPr/>
        <p:txBody>
          <a:bodyPr/>
          <a:lstStyle/>
          <a:p>
            <a:r>
              <a:rPr lang="en-US" altLang="ja-JP" smtClean="0"/>
              <a:t>Kaiten Sushi Chain restaurant</a:t>
            </a:r>
            <a:endParaRPr lang="en-US" smtClean="0"/>
          </a:p>
          <a:p>
            <a:r>
              <a:rPr lang="en-US" smtClean="0"/>
              <a:t>Gathering sensor data into Kinesis</a:t>
            </a:r>
            <a:endParaRPr lang="en-US" dirty="0"/>
          </a:p>
        </p:txBody>
      </p:sp>
      <p:pic>
        <p:nvPicPr>
          <p:cNvPr id="10" name="Picture 9"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812" y="2580639"/>
            <a:ext cx="1420817" cy="175843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0502" y="321024"/>
            <a:ext cx="1771505" cy="449906"/>
          </a:xfrm>
          <a:prstGeom prst="rect">
            <a:avLst/>
          </a:prstGeom>
          <a:ln>
            <a:solidFill>
              <a:schemeClr val="tx1"/>
            </a:solidFill>
          </a:ln>
        </p:spPr>
      </p:pic>
    </p:spTree>
    <p:extLst>
      <p:ext uri="{BB962C8B-B14F-4D97-AF65-F5344CB8AC3E}">
        <p14:creationId xmlns:p14="http://schemas.microsoft.com/office/powerpoint/2010/main" val="937733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3"/>
          <p:cNvPicPr>
            <a:picLocks noChangeAspect="1"/>
          </p:cNvPicPr>
          <p:nvPr/>
        </p:nvPicPr>
        <p:blipFill>
          <a:blip r:embed="rId2" cstate="print"/>
          <a:srcRect/>
          <a:stretch>
            <a:fillRect/>
          </a:stretch>
        </p:blipFill>
        <p:spPr bwMode="auto">
          <a:xfrm>
            <a:off x="1538175" y="1714499"/>
            <a:ext cx="6112167" cy="2214246"/>
          </a:xfrm>
          <a:prstGeom prst="rect">
            <a:avLst/>
          </a:prstGeom>
          <a:noFill/>
          <a:ln w="9525">
            <a:noFill/>
            <a:miter lim="800000"/>
            <a:headEnd/>
            <a:tailEnd/>
          </a:ln>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502" y="321024"/>
            <a:ext cx="1771505" cy="449906"/>
          </a:xfrm>
          <a:prstGeom prst="rect">
            <a:avLst/>
          </a:prstGeom>
          <a:ln>
            <a:solidFill>
              <a:schemeClr val="tx1"/>
            </a:solidFill>
          </a:ln>
        </p:spPr>
      </p:pic>
      <p:sp>
        <p:nvSpPr>
          <p:cNvPr id="6" name="Title 1"/>
          <p:cNvSpPr>
            <a:spLocks noGrp="1"/>
          </p:cNvSpPr>
          <p:nvPr>
            <p:ph type="title"/>
          </p:nvPr>
        </p:nvSpPr>
        <p:spPr/>
        <p:txBody>
          <a:bodyPr/>
          <a:lstStyle/>
          <a:p>
            <a:r>
              <a:rPr lang="en-US" smtClean="0"/>
              <a:t>Kaiten Sushiro data flow</a:t>
            </a:r>
            <a:endParaRPr lang="en-US" dirty="0"/>
          </a:p>
        </p:txBody>
      </p:sp>
    </p:spTree>
    <p:extLst>
      <p:ext uri="{BB962C8B-B14F-4D97-AF65-F5344CB8AC3E}">
        <p14:creationId xmlns:p14="http://schemas.microsoft.com/office/powerpoint/2010/main" val="2416097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49045"/>
          </a:xfrm>
        </p:spPr>
        <p:txBody>
          <a:bodyPr>
            <a:noAutofit/>
          </a:bodyPr>
          <a:lstStyle/>
          <a:p>
            <a:r>
              <a:rPr lang="en-US" sz="2400" dirty="0"/>
              <a:t>Gartner Magic Quadrant for </a:t>
            </a:r>
            <a:r>
              <a:rPr lang="en-US" sz="2400" dirty="0" smtClean="0"/>
              <a:t/>
            </a:r>
            <a:br>
              <a:rPr lang="en-US" sz="2400" dirty="0" smtClean="0"/>
            </a:br>
            <a:r>
              <a:rPr lang="en-US" sz="2400" dirty="0" smtClean="0"/>
              <a:t>Cloud Infrastructure </a:t>
            </a:r>
            <a:r>
              <a:rPr lang="en-US" sz="2400" dirty="0"/>
              <a:t>as a </a:t>
            </a:r>
            <a:r>
              <a:rPr lang="en-US" sz="2400" dirty="0" smtClean="0"/>
              <a:t>Service, Worldwide</a:t>
            </a:r>
            <a:endParaRPr lang="en-US" sz="2400" dirty="0"/>
          </a:p>
        </p:txBody>
      </p:sp>
      <p:pic>
        <p:nvPicPr>
          <p:cNvPr id="6" name="Picture 5" descr="G00265139.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174" y="759379"/>
            <a:ext cx="4619655" cy="3893489"/>
          </a:xfrm>
          <a:prstGeom prst="rect">
            <a:avLst/>
          </a:prstGeom>
        </p:spPr>
      </p:pic>
      <p:sp>
        <p:nvSpPr>
          <p:cNvPr id="5" name="Content Placeholder 2"/>
          <p:cNvSpPr txBox="1">
            <a:spLocks/>
          </p:cNvSpPr>
          <p:nvPr/>
        </p:nvSpPr>
        <p:spPr>
          <a:xfrm>
            <a:off x="0" y="4593265"/>
            <a:ext cx="9144000" cy="550235"/>
          </a:xfrm>
          <a:prstGeom prst="rect">
            <a:avLst/>
          </a:prstGeom>
          <a:solidFill>
            <a:schemeClr val="bg1"/>
          </a:solidFill>
        </p:spPr>
        <p:txBody>
          <a:bodyPr>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dirty="0" smtClean="0"/>
              <a:t>Gartner “Magic Quadrant for Cloud Infrastructure as a Service, Worldwide,” Lydia Leong, Douglas Toombs, Bob Gill, May 18, 2015. This Magic Quadrant graphic was published by Gartner, Inc. as part of a larger research note and should be evaluated in the context of the entire report. The Gartner report is </a:t>
            </a:r>
            <a:r>
              <a:rPr lang="en-US" sz="800" dirty="0"/>
              <a:t>available  at </a:t>
            </a:r>
            <a:r>
              <a:rPr lang="en-US" sz="800" dirty="0">
                <a:hlinkClick r:id="rId4"/>
              </a:rPr>
              <a:t>http://aws.amazon.com/resources/analyst-reports</a:t>
            </a:r>
            <a:r>
              <a:rPr lang="en-US" sz="800" dirty="0" smtClean="0">
                <a:hlinkClick r:id="rId4"/>
              </a:rPr>
              <a:t>/</a:t>
            </a:r>
            <a:r>
              <a:rPr lang="en-US" sz="800" dirty="0" smtClean="0"/>
              <a:t>. Gartner does not endorse any vendor, product or service depicted in its research publications, and does not advise technology users to select only those vendors with the highest </a:t>
            </a:r>
            <a:r>
              <a:rPr lang="en-US" sz="800" dirty="0"/>
              <a:t>ratings or other designation. </a:t>
            </a:r>
            <a:r>
              <a:rPr lang="en-US" sz="800" dirty="0" smtClean="0"/>
              <a:t>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800" dirty="0"/>
          </a:p>
        </p:txBody>
      </p:sp>
    </p:spTree>
    <p:extLst>
      <p:ext uri="{BB962C8B-B14F-4D97-AF65-F5344CB8AC3E}">
        <p14:creationId xmlns:p14="http://schemas.microsoft.com/office/powerpoint/2010/main" val="805672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3102" y="716566"/>
            <a:ext cx="7676707" cy="4250531"/>
            <a:chOff x="361504" y="601078"/>
            <a:chExt cx="7676707" cy="4250531"/>
          </a:xfrm>
        </p:grpSpPr>
        <p:grpSp>
          <p:nvGrpSpPr>
            <p:cNvPr id="4" name="Group 3"/>
            <p:cNvGrpSpPr/>
            <p:nvPr/>
          </p:nvGrpSpPr>
          <p:grpSpPr>
            <a:xfrm>
              <a:off x="361504" y="601078"/>
              <a:ext cx="7676707" cy="4250531"/>
              <a:chOff x="1283500" y="442913"/>
              <a:chExt cx="6056412" cy="4250531"/>
            </a:xfrm>
          </p:grpSpPr>
          <p:pic>
            <p:nvPicPr>
              <p:cNvPr id="13" name="Picture 2" descr="droppedImag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4056" y="442913"/>
                <a:ext cx="5415856" cy="397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AutoShape 3"/>
              <p:cNvSpPr>
                <a:spLocks/>
              </p:cNvSpPr>
              <p:nvPr/>
            </p:nvSpPr>
            <p:spPr bwMode="auto">
              <a:xfrm>
                <a:off x="2120508" y="4436269"/>
                <a:ext cx="464741"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8575" tIns="28575" rIns="28575" bIns="28575" anchor="ctr"/>
              <a:lstStyle>
                <a:lvl1pPr defTabSz="584200">
                  <a:defRPr sz="3200">
                    <a:solidFill>
                      <a:srgbClr val="343534"/>
                    </a:solidFill>
                    <a:latin typeface="Arial" pitchFamily="34" charset="0"/>
                    <a:cs typeface="Arial" pitchFamily="34" charset="0"/>
                    <a:sym typeface="Arial" pitchFamily="34" charset="0"/>
                  </a:defRPr>
                </a:lvl1pPr>
                <a:lvl2pPr defTabSz="584200">
                  <a:defRPr sz="3200">
                    <a:solidFill>
                      <a:srgbClr val="343534"/>
                    </a:solidFill>
                    <a:latin typeface="Arial" pitchFamily="34" charset="0"/>
                    <a:cs typeface="Arial" pitchFamily="34" charset="0"/>
                    <a:sym typeface="Arial" pitchFamily="34" charset="0"/>
                  </a:defRPr>
                </a:lvl2pPr>
                <a:lvl3pPr defTabSz="584200">
                  <a:defRPr sz="3200">
                    <a:solidFill>
                      <a:srgbClr val="343534"/>
                    </a:solidFill>
                    <a:latin typeface="Arial" pitchFamily="34" charset="0"/>
                    <a:cs typeface="Arial" pitchFamily="34" charset="0"/>
                    <a:sym typeface="Arial" pitchFamily="34" charset="0"/>
                  </a:defRPr>
                </a:lvl3pPr>
                <a:lvl4pPr defTabSz="584200">
                  <a:defRPr sz="3200">
                    <a:solidFill>
                      <a:srgbClr val="343534"/>
                    </a:solidFill>
                    <a:latin typeface="Arial" pitchFamily="34" charset="0"/>
                    <a:cs typeface="Arial" pitchFamily="34" charset="0"/>
                    <a:sym typeface="Arial" pitchFamily="34" charset="0"/>
                  </a:defRPr>
                </a:lvl4pPr>
                <a:lvl5pPr defTabSz="584200">
                  <a:defRPr sz="3200">
                    <a:solidFill>
                      <a:srgbClr val="343534"/>
                    </a:solidFill>
                    <a:latin typeface="Arial" pitchFamily="34" charset="0"/>
                    <a:cs typeface="Arial" pitchFamily="34" charset="0"/>
                    <a:sym typeface="Arial" pitchFamily="34" charset="0"/>
                  </a:defRPr>
                </a:lvl5pPr>
                <a:lvl6pPr marL="18288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6pPr>
                <a:lvl7pPr marL="22860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7pPr>
                <a:lvl8pPr marL="27432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8pPr>
                <a:lvl9pPr marL="32004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9pPr>
              </a:lstStyle>
              <a:p>
                <a:pPr algn="ctr">
                  <a:buClrTx/>
                </a:pPr>
                <a:r>
                  <a:rPr lang="en-US" altLang="en-US" sz="1400" dirty="0">
                    <a:solidFill>
                      <a:srgbClr val="369ACB"/>
                    </a:solidFill>
                    <a:latin typeface="Gill Sans" charset="0"/>
                    <a:sym typeface="Gill Sans" charset="0"/>
                  </a:rPr>
                  <a:t>2009</a:t>
                </a:r>
                <a:endParaRPr lang="en-US" altLang="en-US" dirty="0"/>
              </a:p>
            </p:txBody>
          </p:sp>
          <p:sp>
            <p:nvSpPr>
              <p:cNvPr id="15" name="AutoShape 4"/>
              <p:cNvSpPr>
                <a:spLocks/>
              </p:cNvSpPr>
              <p:nvPr/>
            </p:nvSpPr>
            <p:spPr bwMode="auto">
              <a:xfrm>
                <a:off x="3174212" y="4436269"/>
                <a:ext cx="477838"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8575" tIns="28575" rIns="28575" bIns="28575" anchor="ctr"/>
              <a:lstStyle>
                <a:lvl1pPr defTabSz="584200">
                  <a:defRPr sz="3200">
                    <a:solidFill>
                      <a:srgbClr val="343534"/>
                    </a:solidFill>
                    <a:latin typeface="Arial" pitchFamily="34" charset="0"/>
                    <a:cs typeface="Arial" pitchFamily="34" charset="0"/>
                    <a:sym typeface="Arial" pitchFamily="34" charset="0"/>
                  </a:defRPr>
                </a:lvl1pPr>
                <a:lvl2pPr defTabSz="584200">
                  <a:defRPr sz="3200">
                    <a:solidFill>
                      <a:srgbClr val="343534"/>
                    </a:solidFill>
                    <a:latin typeface="Arial" pitchFamily="34" charset="0"/>
                    <a:cs typeface="Arial" pitchFamily="34" charset="0"/>
                    <a:sym typeface="Arial" pitchFamily="34" charset="0"/>
                  </a:defRPr>
                </a:lvl2pPr>
                <a:lvl3pPr defTabSz="584200">
                  <a:defRPr sz="3200">
                    <a:solidFill>
                      <a:srgbClr val="343534"/>
                    </a:solidFill>
                    <a:latin typeface="Arial" pitchFamily="34" charset="0"/>
                    <a:cs typeface="Arial" pitchFamily="34" charset="0"/>
                    <a:sym typeface="Arial" pitchFamily="34" charset="0"/>
                  </a:defRPr>
                </a:lvl3pPr>
                <a:lvl4pPr defTabSz="584200">
                  <a:defRPr sz="3200">
                    <a:solidFill>
                      <a:srgbClr val="343534"/>
                    </a:solidFill>
                    <a:latin typeface="Arial" pitchFamily="34" charset="0"/>
                    <a:cs typeface="Arial" pitchFamily="34" charset="0"/>
                    <a:sym typeface="Arial" pitchFamily="34" charset="0"/>
                  </a:defRPr>
                </a:lvl4pPr>
                <a:lvl5pPr defTabSz="584200">
                  <a:defRPr sz="3200">
                    <a:solidFill>
                      <a:srgbClr val="343534"/>
                    </a:solidFill>
                    <a:latin typeface="Arial" pitchFamily="34" charset="0"/>
                    <a:cs typeface="Arial" pitchFamily="34" charset="0"/>
                    <a:sym typeface="Arial" pitchFamily="34" charset="0"/>
                  </a:defRPr>
                </a:lvl5pPr>
                <a:lvl6pPr marL="18288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6pPr>
                <a:lvl7pPr marL="22860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7pPr>
                <a:lvl8pPr marL="27432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8pPr>
                <a:lvl9pPr marL="32004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9pPr>
              </a:lstStyle>
              <a:p>
                <a:pPr algn="ctr">
                  <a:buClrTx/>
                </a:pPr>
                <a:r>
                  <a:rPr lang="en-US" altLang="en-US" sz="1400" dirty="0">
                    <a:solidFill>
                      <a:srgbClr val="369ACB"/>
                    </a:solidFill>
                    <a:latin typeface="Gill Sans" charset="0"/>
                    <a:sym typeface="Gill Sans" charset="0"/>
                  </a:rPr>
                  <a:t>2010</a:t>
                </a:r>
                <a:endParaRPr lang="en-US" altLang="en-US" dirty="0"/>
              </a:p>
            </p:txBody>
          </p:sp>
          <p:sp>
            <p:nvSpPr>
              <p:cNvPr id="16" name="AutoShape 5"/>
              <p:cNvSpPr>
                <a:spLocks/>
              </p:cNvSpPr>
              <p:nvPr/>
            </p:nvSpPr>
            <p:spPr bwMode="auto">
              <a:xfrm>
                <a:off x="4331500" y="4436269"/>
                <a:ext cx="457200"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8575" tIns="28575" rIns="28575" bIns="28575" anchor="ctr"/>
              <a:lstStyle>
                <a:lvl1pPr defTabSz="584200">
                  <a:defRPr sz="3200">
                    <a:solidFill>
                      <a:srgbClr val="343534"/>
                    </a:solidFill>
                    <a:latin typeface="Arial" pitchFamily="34" charset="0"/>
                    <a:cs typeface="Arial" pitchFamily="34" charset="0"/>
                    <a:sym typeface="Arial" pitchFamily="34" charset="0"/>
                  </a:defRPr>
                </a:lvl1pPr>
                <a:lvl2pPr defTabSz="584200">
                  <a:defRPr sz="3200">
                    <a:solidFill>
                      <a:srgbClr val="343534"/>
                    </a:solidFill>
                    <a:latin typeface="Arial" pitchFamily="34" charset="0"/>
                    <a:cs typeface="Arial" pitchFamily="34" charset="0"/>
                    <a:sym typeface="Arial" pitchFamily="34" charset="0"/>
                  </a:defRPr>
                </a:lvl2pPr>
                <a:lvl3pPr defTabSz="584200">
                  <a:defRPr sz="3200">
                    <a:solidFill>
                      <a:srgbClr val="343534"/>
                    </a:solidFill>
                    <a:latin typeface="Arial" pitchFamily="34" charset="0"/>
                    <a:cs typeface="Arial" pitchFamily="34" charset="0"/>
                    <a:sym typeface="Arial" pitchFamily="34" charset="0"/>
                  </a:defRPr>
                </a:lvl3pPr>
                <a:lvl4pPr defTabSz="584200">
                  <a:defRPr sz="3200">
                    <a:solidFill>
                      <a:srgbClr val="343534"/>
                    </a:solidFill>
                    <a:latin typeface="Arial" pitchFamily="34" charset="0"/>
                    <a:cs typeface="Arial" pitchFamily="34" charset="0"/>
                    <a:sym typeface="Arial" pitchFamily="34" charset="0"/>
                  </a:defRPr>
                </a:lvl4pPr>
                <a:lvl5pPr defTabSz="584200">
                  <a:defRPr sz="3200">
                    <a:solidFill>
                      <a:srgbClr val="343534"/>
                    </a:solidFill>
                    <a:latin typeface="Arial" pitchFamily="34" charset="0"/>
                    <a:cs typeface="Arial" pitchFamily="34" charset="0"/>
                    <a:sym typeface="Arial" pitchFamily="34" charset="0"/>
                  </a:defRPr>
                </a:lvl5pPr>
                <a:lvl6pPr marL="18288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6pPr>
                <a:lvl7pPr marL="22860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7pPr>
                <a:lvl8pPr marL="27432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8pPr>
                <a:lvl9pPr marL="32004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9pPr>
              </a:lstStyle>
              <a:p>
                <a:pPr algn="ctr">
                  <a:buClrTx/>
                </a:pPr>
                <a:r>
                  <a:rPr lang="en-US" altLang="en-US" sz="1400" dirty="0">
                    <a:solidFill>
                      <a:srgbClr val="369ACB"/>
                    </a:solidFill>
                    <a:latin typeface="Gill Sans" charset="0"/>
                    <a:sym typeface="Gill Sans" charset="0"/>
                  </a:rPr>
                  <a:t>2011</a:t>
                </a:r>
                <a:endParaRPr lang="en-US" altLang="en-US" dirty="0"/>
              </a:p>
            </p:txBody>
          </p:sp>
          <p:sp>
            <p:nvSpPr>
              <p:cNvPr id="17" name="AutoShape 6"/>
              <p:cNvSpPr>
                <a:spLocks/>
              </p:cNvSpPr>
              <p:nvPr/>
            </p:nvSpPr>
            <p:spPr bwMode="auto">
              <a:xfrm>
                <a:off x="5553080" y="4436269"/>
                <a:ext cx="461169"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8575" tIns="28575" rIns="28575" bIns="28575" anchor="ctr"/>
              <a:lstStyle>
                <a:lvl1pPr defTabSz="584200">
                  <a:defRPr sz="3200">
                    <a:solidFill>
                      <a:srgbClr val="343534"/>
                    </a:solidFill>
                    <a:latin typeface="Arial" pitchFamily="34" charset="0"/>
                    <a:cs typeface="Arial" pitchFamily="34" charset="0"/>
                    <a:sym typeface="Arial" pitchFamily="34" charset="0"/>
                  </a:defRPr>
                </a:lvl1pPr>
                <a:lvl2pPr defTabSz="584200">
                  <a:defRPr sz="3200">
                    <a:solidFill>
                      <a:srgbClr val="343534"/>
                    </a:solidFill>
                    <a:latin typeface="Arial" pitchFamily="34" charset="0"/>
                    <a:cs typeface="Arial" pitchFamily="34" charset="0"/>
                    <a:sym typeface="Arial" pitchFamily="34" charset="0"/>
                  </a:defRPr>
                </a:lvl2pPr>
                <a:lvl3pPr defTabSz="584200">
                  <a:defRPr sz="3200">
                    <a:solidFill>
                      <a:srgbClr val="343534"/>
                    </a:solidFill>
                    <a:latin typeface="Arial" pitchFamily="34" charset="0"/>
                    <a:cs typeface="Arial" pitchFamily="34" charset="0"/>
                    <a:sym typeface="Arial" pitchFamily="34" charset="0"/>
                  </a:defRPr>
                </a:lvl3pPr>
                <a:lvl4pPr defTabSz="584200">
                  <a:defRPr sz="3200">
                    <a:solidFill>
                      <a:srgbClr val="343534"/>
                    </a:solidFill>
                    <a:latin typeface="Arial" pitchFamily="34" charset="0"/>
                    <a:cs typeface="Arial" pitchFamily="34" charset="0"/>
                    <a:sym typeface="Arial" pitchFamily="34" charset="0"/>
                  </a:defRPr>
                </a:lvl4pPr>
                <a:lvl5pPr defTabSz="584200">
                  <a:defRPr sz="3200">
                    <a:solidFill>
                      <a:srgbClr val="343534"/>
                    </a:solidFill>
                    <a:latin typeface="Arial" pitchFamily="34" charset="0"/>
                    <a:cs typeface="Arial" pitchFamily="34" charset="0"/>
                    <a:sym typeface="Arial" pitchFamily="34" charset="0"/>
                  </a:defRPr>
                </a:lvl5pPr>
                <a:lvl6pPr marL="18288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6pPr>
                <a:lvl7pPr marL="22860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7pPr>
                <a:lvl8pPr marL="27432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8pPr>
                <a:lvl9pPr marL="32004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9pPr>
              </a:lstStyle>
              <a:p>
                <a:pPr algn="ctr">
                  <a:buClrTx/>
                </a:pPr>
                <a:r>
                  <a:rPr lang="en-US" altLang="en-US" sz="1400" dirty="0">
                    <a:solidFill>
                      <a:srgbClr val="369ACB"/>
                    </a:solidFill>
                    <a:latin typeface="Gill Sans" charset="0"/>
                    <a:sym typeface="Gill Sans" charset="0"/>
                  </a:rPr>
                  <a:t>2012</a:t>
                </a:r>
                <a:endParaRPr lang="en-US" altLang="en-US" dirty="0"/>
              </a:p>
            </p:txBody>
          </p:sp>
          <p:sp>
            <p:nvSpPr>
              <p:cNvPr id="18" name="AutoShape 7"/>
              <p:cNvSpPr>
                <a:spLocks/>
              </p:cNvSpPr>
              <p:nvPr/>
            </p:nvSpPr>
            <p:spPr bwMode="auto">
              <a:xfrm>
                <a:off x="6774662" y="4436269"/>
                <a:ext cx="471488"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8575" tIns="28575" rIns="28575" bIns="28575" anchor="ctr"/>
              <a:lstStyle>
                <a:lvl1pPr defTabSz="584200">
                  <a:defRPr sz="3200">
                    <a:solidFill>
                      <a:srgbClr val="343534"/>
                    </a:solidFill>
                    <a:latin typeface="Arial" pitchFamily="34" charset="0"/>
                    <a:cs typeface="Arial" pitchFamily="34" charset="0"/>
                    <a:sym typeface="Arial" pitchFamily="34" charset="0"/>
                  </a:defRPr>
                </a:lvl1pPr>
                <a:lvl2pPr defTabSz="584200">
                  <a:defRPr sz="3200">
                    <a:solidFill>
                      <a:srgbClr val="343534"/>
                    </a:solidFill>
                    <a:latin typeface="Arial" pitchFamily="34" charset="0"/>
                    <a:cs typeface="Arial" pitchFamily="34" charset="0"/>
                    <a:sym typeface="Arial" pitchFamily="34" charset="0"/>
                  </a:defRPr>
                </a:lvl2pPr>
                <a:lvl3pPr defTabSz="584200">
                  <a:defRPr sz="3200">
                    <a:solidFill>
                      <a:srgbClr val="343534"/>
                    </a:solidFill>
                    <a:latin typeface="Arial" pitchFamily="34" charset="0"/>
                    <a:cs typeface="Arial" pitchFamily="34" charset="0"/>
                    <a:sym typeface="Arial" pitchFamily="34" charset="0"/>
                  </a:defRPr>
                </a:lvl3pPr>
                <a:lvl4pPr defTabSz="584200">
                  <a:defRPr sz="3200">
                    <a:solidFill>
                      <a:srgbClr val="343534"/>
                    </a:solidFill>
                    <a:latin typeface="Arial" pitchFamily="34" charset="0"/>
                    <a:cs typeface="Arial" pitchFamily="34" charset="0"/>
                    <a:sym typeface="Arial" pitchFamily="34" charset="0"/>
                  </a:defRPr>
                </a:lvl4pPr>
                <a:lvl5pPr defTabSz="584200">
                  <a:defRPr sz="3200">
                    <a:solidFill>
                      <a:srgbClr val="343534"/>
                    </a:solidFill>
                    <a:latin typeface="Arial" pitchFamily="34" charset="0"/>
                    <a:cs typeface="Arial" pitchFamily="34" charset="0"/>
                    <a:sym typeface="Arial" pitchFamily="34" charset="0"/>
                  </a:defRPr>
                </a:lvl5pPr>
                <a:lvl6pPr marL="18288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6pPr>
                <a:lvl7pPr marL="22860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7pPr>
                <a:lvl8pPr marL="27432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8pPr>
                <a:lvl9pPr marL="32004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9pPr>
              </a:lstStyle>
              <a:p>
                <a:pPr algn="ctr">
                  <a:buClrTx/>
                </a:pPr>
                <a:r>
                  <a:rPr lang="en-US" altLang="en-US" sz="1400" dirty="0">
                    <a:solidFill>
                      <a:srgbClr val="369ACB"/>
                    </a:solidFill>
                    <a:latin typeface="Gill Sans" charset="0"/>
                    <a:sym typeface="Gill Sans" charset="0"/>
                  </a:rPr>
                  <a:t>2013</a:t>
                </a:r>
                <a:endParaRPr lang="en-US" altLang="en-US" dirty="0"/>
              </a:p>
            </p:txBody>
          </p:sp>
          <p:sp>
            <p:nvSpPr>
              <p:cNvPr id="19" name="Line 8"/>
              <p:cNvSpPr>
                <a:spLocks noChangeShapeType="1"/>
              </p:cNvSpPr>
              <p:nvPr/>
            </p:nvSpPr>
            <p:spPr bwMode="auto">
              <a:xfrm flipH="1" flipV="1">
                <a:off x="5081594" y="3543300"/>
                <a:ext cx="198239" cy="365225"/>
              </a:xfrm>
              <a:prstGeom prst="line">
                <a:avLst/>
              </a:prstGeom>
              <a:noFill/>
              <a:ln w="25400" cap="flat" cmpd="sng">
                <a:solidFill>
                  <a:schemeClr val="accent1"/>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8575" tIns="28575" rIns="28575" bIns="28575" anchor="ctr"/>
              <a:lstStyle>
                <a:lvl1pPr defTabSz="457200">
                  <a:defRPr sz="3200">
                    <a:solidFill>
                      <a:srgbClr val="343534"/>
                    </a:solidFill>
                    <a:latin typeface="Arial" pitchFamily="34" charset="0"/>
                    <a:cs typeface="Arial" pitchFamily="34" charset="0"/>
                    <a:sym typeface="Arial" pitchFamily="34" charset="0"/>
                  </a:defRPr>
                </a:lvl1pPr>
                <a:lvl2pPr defTabSz="457200">
                  <a:defRPr sz="3200">
                    <a:solidFill>
                      <a:srgbClr val="343534"/>
                    </a:solidFill>
                    <a:latin typeface="Arial" pitchFamily="34" charset="0"/>
                    <a:cs typeface="Arial" pitchFamily="34" charset="0"/>
                    <a:sym typeface="Arial" pitchFamily="34" charset="0"/>
                  </a:defRPr>
                </a:lvl2pPr>
                <a:lvl3pPr defTabSz="457200">
                  <a:defRPr sz="3200">
                    <a:solidFill>
                      <a:srgbClr val="343534"/>
                    </a:solidFill>
                    <a:latin typeface="Arial" pitchFamily="34" charset="0"/>
                    <a:cs typeface="Arial" pitchFamily="34" charset="0"/>
                    <a:sym typeface="Arial" pitchFamily="34" charset="0"/>
                  </a:defRPr>
                </a:lvl3pPr>
                <a:lvl4pPr defTabSz="457200">
                  <a:defRPr sz="3200">
                    <a:solidFill>
                      <a:srgbClr val="343534"/>
                    </a:solidFill>
                    <a:latin typeface="Arial" pitchFamily="34" charset="0"/>
                    <a:cs typeface="Arial" pitchFamily="34" charset="0"/>
                    <a:sym typeface="Arial" pitchFamily="34" charset="0"/>
                  </a:defRPr>
                </a:lvl4pPr>
                <a:lvl5pPr defTabSz="457200">
                  <a:defRPr sz="3200">
                    <a:solidFill>
                      <a:srgbClr val="343534"/>
                    </a:solidFill>
                    <a:latin typeface="Arial" pitchFamily="34" charset="0"/>
                    <a:cs typeface="Arial" pitchFamily="34" charset="0"/>
                    <a:sym typeface="Arial" pitchFamily="34" charset="0"/>
                  </a:defRPr>
                </a:lvl5pPr>
                <a:lvl6pPr marL="18288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6pPr>
                <a:lvl7pPr marL="22860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7pPr>
                <a:lvl8pPr marL="27432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8pPr>
                <a:lvl9pPr marL="32004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9pPr>
              </a:lstStyle>
              <a:p>
                <a:pPr>
                  <a:buClrTx/>
                </a:pPr>
                <a:endParaRPr lang="en-US" altLang="en-US" sz="700" dirty="0">
                  <a:solidFill>
                    <a:srgbClr val="000000"/>
                  </a:solidFill>
                  <a:latin typeface="Helvetica" charset="0"/>
                  <a:sym typeface="Helvetica" charset="0"/>
                </a:endParaRPr>
              </a:p>
            </p:txBody>
          </p:sp>
          <p:sp>
            <p:nvSpPr>
              <p:cNvPr id="20" name="AutoShape 9"/>
              <p:cNvSpPr>
                <a:spLocks/>
              </p:cNvSpPr>
              <p:nvPr/>
            </p:nvSpPr>
            <p:spPr bwMode="auto">
              <a:xfrm>
                <a:off x="4464750" y="3234036"/>
                <a:ext cx="1225649" cy="2509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8575" tIns="28575" rIns="28575" bIns="28575" anchor="ctr"/>
              <a:lstStyle>
                <a:lvl1pPr defTabSz="584200">
                  <a:defRPr sz="3200">
                    <a:solidFill>
                      <a:srgbClr val="343534"/>
                    </a:solidFill>
                    <a:latin typeface="Arial" pitchFamily="34" charset="0"/>
                    <a:cs typeface="Arial" pitchFamily="34" charset="0"/>
                    <a:sym typeface="Arial" pitchFamily="34" charset="0"/>
                  </a:defRPr>
                </a:lvl1pPr>
                <a:lvl2pPr defTabSz="584200">
                  <a:defRPr sz="3200">
                    <a:solidFill>
                      <a:srgbClr val="343534"/>
                    </a:solidFill>
                    <a:latin typeface="Arial" pitchFamily="34" charset="0"/>
                    <a:cs typeface="Arial" pitchFamily="34" charset="0"/>
                    <a:sym typeface="Arial" pitchFamily="34" charset="0"/>
                  </a:defRPr>
                </a:lvl2pPr>
                <a:lvl3pPr defTabSz="584200">
                  <a:defRPr sz="3200">
                    <a:solidFill>
                      <a:srgbClr val="343534"/>
                    </a:solidFill>
                    <a:latin typeface="Arial" pitchFamily="34" charset="0"/>
                    <a:cs typeface="Arial" pitchFamily="34" charset="0"/>
                    <a:sym typeface="Arial" pitchFamily="34" charset="0"/>
                  </a:defRPr>
                </a:lvl3pPr>
                <a:lvl4pPr defTabSz="584200">
                  <a:defRPr sz="3200">
                    <a:solidFill>
                      <a:srgbClr val="343534"/>
                    </a:solidFill>
                    <a:latin typeface="Arial" pitchFamily="34" charset="0"/>
                    <a:cs typeface="Arial" pitchFamily="34" charset="0"/>
                    <a:sym typeface="Arial" pitchFamily="34" charset="0"/>
                  </a:defRPr>
                </a:lvl4pPr>
                <a:lvl5pPr defTabSz="584200">
                  <a:defRPr sz="3200">
                    <a:solidFill>
                      <a:srgbClr val="343534"/>
                    </a:solidFill>
                    <a:latin typeface="Arial" pitchFamily="34" charset="0"/>
                    <a:cs typeface="Arial" pitchFamily="34" charset="0"/>
                    <a:sym typeface="Arial" pitchFamily="34" charset="0"/>
                  </a:defRPr>
                </a:lvl5pPr>
                <a:lvl6pPr marL="18288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6pPr>
                <a:lvl7pPr marL="22860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7pPr>
                <a:lvl8pPr marL="27432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8pPr>
                <a:lvl9pPr marL="3200400" defTabSz="584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9pPr>
              </a:lstStyle>
              <a:p>
                <a:pPr algn="ctr">
                  <a:buClrTx/>
                </a:pPr>
                <a:r>
                  <a:rPr lang="en-US" altLang="en-US" sz="1600" dirty="0">
                    <a:solidFill>
                      <a:schemeClr val="accent1">
                        <a:lumMod val="75000"/>
                      </a:schemeClr>
                    </a:solidFill>
                    <a:latin typeface="Calibri" panose="020F0502020204030204" pitchFamily="34" charset="0"/>
                  </a:rPr>
                  <a:t>Move to AWS</a:t>
                </a:r>
                <a:endParaRPr lang="en-US" altLang="en-US" sz="3600" dirty="0">
                  <a:solidFill>
                    <a:schemeClr val="accent1">
                      <a:lumMod val="75000"/>
                    </a:schemeClr>
                  </a:solidFill>
                  <a:latin typeface="Calibri" panose="020F0502020204030204" pitchFamily="34" charset="0"/>
                </a:endParaRPr>
              </a:p>
            </p:txBody>
          </p:sp>
          <p:sp>
            <p:nvSpPr>
              <p:cNvPr id="21" name="Line 17"/>
              <p:cNvSpPr>
                <a:spLocks noChangeShapeType="1"/>
              </p:cNvSpPr>
              <p:nvPr/>
            </p:nvSpPr>
            <p:spPr bwMode="auto">
              <a:xfrm flipH="1">
                <a:off x="2076754" y="2834283"/>
                <a:ext cx="10716" cy="1558231"/>
              </a:xfrm>
              <a:prstGeom prst="line">
                <a:avLst/>
              </a:prstGeom>
              <a:noFill/>
              <a:ln w="25400" cap="flat" cmpd="sng">
                <a:solidFill>
                  <a:srgbClr val="6697C9"/>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sz="3200">
                    <a:solidFill>
                      <a:srgbClr val="343534"/>
                    </a:solidFill>
                    <a:latin typeface="Arial" pitchFamily="34" charset="0"/>
                    <a:cs typeface="Arial" pitchFamily="34" charset="0"/>
                    <a:sym typeface="Arial" pitchFamily="34" charset="0"/>
                  </a:defRPr>
                </a:lvl1pPr>
                <a:lvl2pPr defTabSz="457200">
                  <a:defRPr sz="3200">
                    <a:solidFill>
                      <a:srgbClr val="343534"/>
                    </a:solidFill>
                    <a:latin typeface="Arial" pitchFamily="34" charset="0"/>
                    <a:cs typeface="Arial" pitchFamily="34" charset="0"/>
                    <a:sym typeface="Arial" pitchFamily="34" charset="0"/>
                  </a:defRPr>
                </a:lvl2pPr>
                <a:lvl3pPr defTabSz="457200">
                  <a:defRPr sz="3200">
                    <a:solidFill>
                      <a:srgbClr val="343534"/>
                    </a:solidFill>
                    <a:latin typeface="Arial" pitchFamily="34" charset="0"/>
                    <a:cs typeface="Arial" pitchFamily="34" charset="0"/>
                    <a:sym typeface="Arial" pitchFamily="34" charset="0"/>
                  </a:defRPr>
                </a:lvl3pPr>
                <a:lvl4pPr defTabSz="457200">
                  <a:defRPr sz="3200">
                    <a:solidFill>
                      <a:srgbClr val="343534"/>
                    </a:solidFill>
                    <a:latin typeface="Arial" pitchFamily="34" charset="0"/>
                    <a:cs typeface="Arial" pitchFamily="34" charset="0"/>
                    <a:sym typeface="Arial" pitchFamily="34" charset="0"/>
                  </a:defRPr>
                </a:lvl4pPr>
                <a:lvl5pPr defTabSz="457200">
                  <a:defRPr sz="3200">
                    <a:solidFill>
                      <a:srgbClr val="343534"/>
                    </a:solidFill>
                    <a:latin typeface="Arial" pitchFamily="34" charset="0"/>
                    <a:cs typeface="Arial" pitchFamily="34" charset="0"/>
                    <a:sym typeface="Arial" pitchFamily="34" charset="0"/>
                  </a:defRPr>
                </a:lvl5pPr>
                <a:lvl6pPr marL="18288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6pPr>
                <a:lvl7pPr marL="22860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7pPr>
                <a:lvl8pPr marL="27432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8pPr>
                <a:lvl9pPr marL="32004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9pPr>
              </a:lstStyle>
              <a:p>
                <a:pPr>
                  <a:buClrTx/>
                </a:pPr>
                <a:endParaRPr lang="en-US" altLang="en-US" sz="700" dirty="0">
                  <a:solidFill>
                    <a:srgbClr val="000000"/>
                  </a:solidFill>
                  <a:latin typeface="Helvetica" charset="0"/>
                  <a:sym typeface="Helvetica" charset="0"/>
                </a:endParaRPr>
              </a:p>
            </p:txBody>
          </p:sp>
          <p:sp>
            <p:nvSpPr>
              <p:cNvPr id="22" name="Line 18"/>
              <p:cNvSpPr>
                <a:spLocks noChangeShapeType="1"/>
              </p:cNvSpPr>
              <p:nvPr/>
            </p:nvSpPr>
            <p:spPr bwMode="auto">
              <a:xfrm flipH="1">
                <a:off x="2081219" y="4367511"/>
                <a:ext cx="5118497" cy="12502"/>
              </a:xfrm>
              <a:prstGeom prst="line">
                <a:avLst/>
              </a:prstGeom>
              <a:noFill/>
              <a:ln w="25400" cap="flat" cmpd="sng">
                <a:solidFill>
                  <a:srgbClr val="6697C9"/>
                </a:solidFill>
                <a:prstDash val="solid"/>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sz="3200">
                    <a:solidFill>
                      <a:srgbClr val="343534"/>
                    </a:solidFill>
                    <a:latin typeface="Arial" pitchFamily="34" charset="0"/>
                    <a:cs typeface="Arial" pitchFamily="34" charset="0"/>
                    <a:sym typeface="Arial" pitchFamily="34" charset="0"/>
                  </a:defRPr>
                </a:lvl1pPr>
                <a:lvl2pPr defTabSz="457200">
                  <a:defRPr sz="3200">
                    <a:solidFill>
                      <a:srgbClr val="343534"/>
                    </a:solidFill>
                    <a:latin typeface="Arial" pitchFamily="34" charset="0"/>
                    <a:cs typeface="Arial" pitchFamily="34" charset="0"/>
                    <a:sym typeface="Arial" pitchFamily="34" charset="0"/>
                  </a:defRPr>
                </a:lvl2pPr>
                <a:lvl3pPr defTabSz="457200">
                  <a:defRPr sz="3200">
                    <a:solidFill>
                      <a:srgbClr val="343534"/>
                    </a:solidFill>
                    <a:latin typeface="Arial" pitchFamily="34" charset="0"/>
                    <a:cs typeface="Arial" pitchFamily="34" charset="0"/>
                    <a:sym typeface="Arial" pitchFamily="34" charset="0"/>
                  </a:defRPr>
                </a:lvl3pPr>
                <a:lvl4pPr defTabSz="457200">
                  <a:defRPr sz="3200">
                    <a:solidFill>
                      <a:srgbClr val="343534"/>
                    </a:solidFill>
                    <a:latin typeface="Arial" pitchFamily="34" charset="0"/>
                    <a:cs typeface="Arial" pitchFamily="34" charset="0"/>
                    <a:sym typeface="Arial" pitchFamily="34" charset="0"/>
                  </a:defRPr>
                </a:lvl4pPr>
                <a:lvl5pPr defTabSz="457200">
                  <a:defRPr sz="3200">
                    <a:solidFill>
                      <a:srgbClr val="343534"/>
                    </a:solidFill>
                    <a:latin typeface="Arial" pitchFamily="34" charset="0"/>
                    <a:cs typeface="Arial" pitchFamily="34" charset="0"/>
                    <a:sym typeface="Arial" pitchFamily="34" charset="0"/>
                  </a:defRPr>
                </a:lvl5pPr>
                <a:lvl6pPr marL="18288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6pPr>
                <a:lvl7pPr marL="22860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7pPr>
                <a:lvl8pPr marL="27432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8pPr>
                <a:lvl9pPr marL="3200400" defTabSz="457200" fontAlgn="base" hangingPunct="0">
                  <a:spcBef>
                    <a:spcPct val="0"/>
                  </a:spcBef>
                  <a:spcAft>
                    <a:spcPct val="0"/>
                  </a:spcAft>
                  <a:buClr>
                    <a:srgbClr val="FFFFFF"/>
                  </a:buClr>
                  <a:defRPr sz="3200">
                    <a:solidFill>
                      <a:srgbClr val="343534"/>
                    </a:solidFill>
                    <a:latin typeface="Arial" pitchFamily="34" charset="0"/>
                    <a:cs typeface="Arial" pitchFamily="34" charset="0"/>
                    <a:sym typeface="Arial" pitchFamily="34" charset="0"/>
                  </a:defRPr>
                </a:lvl9pPr>
              </a:lstStyle>
              <a:p>
                <a:pPr>
                  <a:buClrTx/>
                </a:pPr>
                <a:endParaRPr lang="en-US" altLang="en-US" sz="700" dirty="0">
                  <a:solidFill>
                    <a:srgbClr val="000000"/>
                  </a:solidFill>
                  <a:latin typeface="Helvetica" charset="0"/>
                  <a:sym typeface="Helvetica" charset="0"/>
                </a:endParaRPr>
              </a:p>
            </p:txBody>
          </p:sp>
          <p:sp>
            <p:nvSpPr>
              <p:cNvPr id="23" name="AutoShape 19"/>
              <p:cNvSpPr>
                <a:spLocks/>
              </p:cNvSpPr>
              <p:nvPr/>
            </p:nvSpPr>
            <p:spPr bwMode="auto">
              <a:xfrm>
                <a:off x="1283500" y="3664744"/>
                <a:ext cx="779165" cy="236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1431" tIns="21431" rIns="21431" bIns="21431"/>
              <a:lstStyle/>
              <a:p>
                <a:r>
                  <a:rPr lang="en-US" altLang="en-US" sz="1400" dirty="0">
                    <a:solidFill>
                      <a:srgbClr val="369ACB"/>
                    </a:solidFill>
                  </a:rPr>
                  <a:t>cameras</a:t>
                </a:r>
                <a:endParaRPr lang="en-US" altLang="en-US" dirty="0"/>
              </a:p>
            </p:txBody>
          </p:sp>
        </p:grpSp>
        <p:sp>
          <p:nvSpPr>
            <p:cNvPr id="25" name="Line 8"/>
            <p:cNvSpPr>
              <a:spLocks noChangeShapeType="1"/>
            </p:cNvSpPr>
            <p:nvPr/>
          </p:nvSpPr>
          <p:spPr bwMode="auto">
            <a:xfrm rot="10800000">
              <a:off x="6395118" y="2580863"/>
              <a:ext cx="247799" cy="342398"/>
            </a:xfrm>
            <a:prstGeom prst="line">
              <a:avLst/>
            </a:prstGeom>
            <a:noFill/>
            <a:ln w="25400" cap="flat">
              <a:solidFill>
                <a:schemeClr val="accent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dirty="0"/>
            </a:p>
          </p:txBody>
        </p:sp>
        <p:sp>
          <p:nvSpPr>
            <p:cNvPr id="26" name="Rectangle 9"/>
            <p:cNvSpPr>
              <a:spLocks/>
            </p:cNvSpPr>
            <p:nvPr/>
          </p:nvSpPr>
          <p:spPr bwMode="auto">
            <a:xfrm>
              <a:off x="5816535" y="2073449"/>
              <a:ext cx="9361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600" dirty="0">
                  <a:solidFill>
                    <a:schemeClr val="accent1">
                      <a:lumMod val="75000"/>
                    </a:schemeClr>
                  </a:solidFill>
                  <a:latin typeface="Calibri" panose="020F0502020204030204" pitchFamily="34" charset="0"/>
                  <a:ea typeface="Gill Sans" charset="0"/>
                  <a:cs typeface="Gill Sans" charset="0"/>
                </a:rPr>
                <a:t>Switch to</a:t>
              </a:r>
            </a:p>
            <a:p>
              <a:pPr algn="ctr"/>
              <a:r>
                <a:rPr lang="en-US" altLang="en-US" sz="1600" dirty="0">
                  <a:solidFill>
                    <a:schemeClr val="accent1">
                      <a:lumMod val="75000"/>
                    </a:schemeClr>
                  </a:solidFill>
                  <a:latin typeface="Calibri" panose="020F0502020204030204" pitchFamily="34" charset="0"/>
                  <a:ea typeface="Gill Sans" charset="0"/>
                  <a:cs typeface="Gill Sans" charset="0"/>
                </a:rPr>
                <a:t>DynamoDB</a:t>
              </a:r>
            </a:p>
          </p:txBody>
        </p:sp>
      </p:grpSp>
      <p:pic>
        <p:nvPicPr>
          <p:cNvPr id="27" name="Picture 4" descr="Dropcam-logo-horz.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0761" y="156983"/>
            <a:ext cx="2602690" cy="6798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itle 5"/>
          <p:cNvSpPr>
            <a:spLocks noGrp="1"/>
          </p:cNvSpPr>
          <p:nvPr>
            <p:ph type="title"/>
          </p:nvPr>
        </p:nvSpPr>
        <p:spPr/>
        <p:txBody>
          <a:bodyPr/>
          <a:lstStyle/>
          <a:p>
            <a:r>
              <a:rPr lang="en-US" dirty="0" err="1" smtClean="0"/>
              <a:t>IoT</a:t>
            </a:r>
            <a:r>
              <a:rPr lang="en-US" dirty="0" smtClean="0"/>
              <a:t> / connected devices</a:t>
            </a:r>
            <a:endParaRPr lang="en-US" dirty="0"/>
          </a:p>
        </p:txBody>
      </p:sp>
      <p:sp>
        <p:nvSpPr>
          <p:cNvPr id="10" name="Rectangle 9"/>
          <p:cNvSpPr/>
          <p:nvPr/>
        </p:nvSpPr>
        <p:spPr>
          <a:xfrm>
            <a:off x="364797" y="836791"/>
            <a:ext cx="6475950" cy="1077218"/>
          </a:xfrm>
          <a:prstGeom prst="rect">
            <a:avLst/>
          </a:prstGeom>
        </p:spPr>
        <p:txBody>
          <a:bodyPr wrap="square">
            <a:spAutoFit/>
          </a:bodyPr>
          <a:lstStyle/>
          <a:p>
            <a:r>
              <a:rPr lang="en-US" sz="3200" dirty="0">
                <a:solidFill>
                  <a:schemeClr val="accent2"/>
                </a:solidFill>
                <a:latin typeface="Calibri" panose="020F0502020204030204" pitchFamily="34" charset="0"/>
              </a:rPr>
              <a:t>Simple video monitoring &amp; security</a:t>
            </a:r>
          </a:p>
          <a:p>
            <a:r>
              <a:rPr lang="en-US" sz="3200" dirty="0">
                <a:solidFill>
                  <a:schemeClr val="accent2"/>
                </a:solidFill>
                <a:latin typeface="Calibri" panose="020F0502020204030204" pitchFamily="34" charset="0"/>
              </a:rPr>
              <a:t>Fast growth – “suddenly petabytes”</a:t>
            </a:r>
          </a:p>
        </p:txBody>
      </p:sp>
    </p:spTree>
    <p:extLst>
      <p:ext uri="{BB962C8B-B14F-4D97-AF65-F5344CB8AC3E}">
        <p14:creationId xmlns:p14="http://schemas.microsoft.com/office/powerpoint/2010/main" val="4013257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rch-dropcam-diagram"/>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6104" r="1627"/>
          <a:stretch/>
        </p:blipFill>
        <p:spPr bwMode="auto">
          <a:xfrm>
            <a:off x="3735237" y="0"/>
            <a:ext cx="5408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7175" y="1487996"/>
            <a:ext cx="3619500" cy="2554545"/>
          </a:xfrm>
          <a:prstGeom prst="rect">
            <a:avLst/>
          </a:prstGeom>
          <a:noFill/>
        </p:spPr>
        <p:txBody>
          <a:bodyPr wrap="square" rtlCol="0">
            <a:spAutoFit/>
          </a:bodyPr>
          <a:lstStyle/>
          <a:p>
            <a:pPr>
              <a:spcAft>
                <a:spcPts val="1200"/>
              </a:spcAft>
            </a:pPr>
            <a:r>
              <a:rPr lang="en-US" sz="2400" dirty="0">
                <a:solidFill>
                  <a:schemeClr val="accent2"/>
                </a:solidFill>
                <a:latin typeface="Calibri" panose="020F0502020204030204" pitchFamily="34" charset="0"/>
                <a:ea typeface="Verdana" panose="020B0604030504040204" pitchFamily="34" charset="0"/>
                <a:cs typeface="Verdana" panose="020B0604030504040204" pitchFamily="34" charset="0"/>
              </a:rPr>
              <a:t>EC2 (live streaming)</a:t>
            </a:r>
          </a:p>
          <a:p>
            <a:pPr>
              <a:spcAft>
                <a:spcPts val="1200"/>
              </a:spcAft>
            </a:pPr>
            <a:r>
              <a:rPr lang="en-US" sz="2400" dirty="0" smtClean="0">
                <a:solidFill>
                  <a:schemeClr val="accent2"/>
                </a:solidFill>
                <a:latin typeface="Calibri" panose="020F0502020204030204" pitchFamily="34" charset="0"/>
                <a:ea typeface="Verdana" panose="020B0604030504040204" pitchFamily="34" charset="0"/>
                <a:cs typeface="Verdana" panose="020B0604030504040204" pitchFamily="34" charset="0"/>
              </a:rPr>
              <a:t>S3 (CVR data)</a:t>
            </a:r>
          </a:p>
          <a:p>
            <a:pPr>
              <a:spcAft>
                <a:spcPts val="1200"/>
              </a:spcAft>
            </a:pPr>
            <a:r>
              <a:rPr lang="en-US" sz="2400" dirty="0">
                <a:solidFill>
                  <a:schemeClr val="accent2"/>
                </a:solidFill>
                <a:latin typeface="Calibri" panose="020F0502020204030204" pitchFamily="34" charset="0"/>
                <a:ea typeface="Verdana" panose="020B0604030504040204" pitchFamily="34" charset="0"/>
                <a:cs typeface="Verdana" panose="020B0604030504040204" pitchFamily="34" charset="0"/>
              </a:rPr>
              <a:t>DynamoDB (meta data)</a:t>
            </a:r>
          </a:p>
          <a:p>
            <a:pPr>
              <a:spcAft>
                <a:spcPts val="1200"/>
              </a:spcAft>
            </a:pPr>
            <a:r>
              <a:rPr lang="en-US" sz="2400" dirty="0" err="1" smtClean="0">
                <a:solidFill>
                  <a:schemeClr val="accent2"/>
                </a:solidFill>
                <a:latin typeface="Calibri" panose="020F0502020204030204" pitchFamily="34" charset="0"/>
                <a:ea typeface="Verdana" panose="020B0604030504040204" pitchFamily="34" charset="0"/>
                <a:cs typeface="Verdana" panose="020B0604030504040204" pitchFamily="34" charset="0"/>
              </a:rPr>
              <a:t>CloudFront</a:t>
            </a:r>
            <a:r>
              <a:rPr lang="en-US" sz="2400" dirty="0" smtClean="0">
                <a:solidFill>
                  <a:schemeClr val="accent2"/>
                </a:solidFill>
                <a:latin typeface="Calibri" panose="020F0502020204030204" pitchFamily="34" charset="0"/>
                <a:ea typeface="Verdana" panose="020B0604030504040204" pitchFamily="34" charset="0"/>
                <a:cs typeface="Verdana" panose="020B0604030504040204" pitchFamily="34" charset="0"/>
              </a:rPr>
              <a:t> (CDN)</a:t>
            </a:r>
          </a:p>
          <a:p>
            <a:pPr>
              <a:spcAft>
                <a:spcPts val="1200"/>
              </a:spcAft>
            </a:pPr>
            <a:r>
              <a:rPr lang="en-US" sz="2400" dirty="0">
                <a:solidFill>
                  <a:schemeClr val="accent2"/>
                </a:solidFill>
                <a:latin typeface="Calibri" panose="020F0502020204030204" pitchFamily="34" charset="0"/>
                <a:ea typeface="Verdana" panose="020B0604030504040204" pitchFamily="34" charset="0"/>
                <a:cs typeface="Verdana" panose="020B0604030504040204" pitchFamily="34" charset="0"/>
              </a:rPr>
              <a:t>EMR (activity recognition</a:t>
            </a:r>
            <a:r>
              <a:rPr lang="en-US" sz="2400" dirty="0" smtClean="0">
                <a:solidFill>
                  <a:schemeClr val="accent2"/>
                </a:solidFill>
                <a:latin typeface="Calibri" panose="020F0502020204030204" pitchFamily="34" charset="0"/>
                <a:ea typeface="Verdana" panose="020B0604030504040204" pitchFamily="34" charset="0"/>
                <a:cs typeface="Verdana" panose="020B0604030504040204" pitchFamily="34" charset="0"/>
              </a:rPr>
              <a:t>)</a:t>
            </a:r>
          </a:p>
        </p:txBody>
      </p:sp>
      <p:pic>
        <p:nvPicPr>
          <p:cNvPr id="24" name="Picture 4" descr="Dropcam-logo-horz.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86" y="100427"/>
            <a:ext cx="2569341" cy="6710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54094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972186"/>
          </a:xfrm>
        </p:spPr>
        <p:txBody>
          <a:bodyPr>
            <a:noAutofit/>
          </a:bodyPr>
          <a:lstStyle/>
          <a:p>
            <a:pPr algn="ctr"/>
            <a:r>
              <a:rPr lang="en-US" dirty="0"/>
              <a:t>a</a:t>
            </a:r>
            <a:r>
              <a:rPr lang="en-US" dirty="0" smtClean="0"/>
              <a:t>pplying </a:t>
            </a:r>
            <a:r>
              <a:rPr lang="en-US" dirty="0"/>
              <a:t>a</a:t>
            </a:r>
            <a:r>
              <a:rPr lang="en-US" dirty="0" smtClean="0"/>
              <a:t>nalytics to</a:t>
            </a:r>
            <a:br>
              <a:rPr lang="en-US" dirty="0" smtClean="0"/>
            </a:br>
            <a:r>
              <a:rPr lang="en-US" dirty="0" smtClean="0"/>
              <a:t>connected </a:t>
            </a:r>
            <a:r>
              <a:rPr lang="en-US" dirty="0"/>
              <a:t>d</a:t>
            </a:r>
            <a:r>
              <a:rPr lang="en-US" dirty="0" smtClean="0"/>
              <a:t>evice </a:t>
            </a:r>
            <a:r>
              <a:rPr lang="en-US" dirty="0"/>
              <a:t>d</a:t>
            </a:r>
            <a:r>
              <a:rPr lang="en-US" dirty="0" smtClean="0"/>
              <a:t>ata</a:t>
            </a:r>
            <a:endParaRPr lang="en-US" dirty="0"/>
          </a:p>
        </p:txBody>
      </p:sp>
      <p:grpSp>
        <p:nvGrpSpPr>
          <p:cNvPr id="4" name="Group 3"/>
          <p:cNvGrpSpPr/>
          <p:nvPr/>
        </p:nvGrpSpPr>
        <p:grpSpPr>
          <a:xfrm>
            <a:off x="61261" y="946929"/>
            <a:ext cx="9056746" cy="3863111"/>
            <a:chOff x="61261" y="870729"/>
            <a:chExt cx="9056746" cy="3863111"/>
          </a:xfrm>
        </p:grpSpPr>
        <p:pic>
          <p:nvPicPr>
            <p:cNvPr id="76" name="Picture 75" descr="AWS-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56" y="870729"/>
              <a:ext cx="636481" cy="636481"/>
            </a:xfrm>
            <a:prstGeom prst="rect">
              <a:avLst/>
            </a:prstGeom>
          </p:spPr>
        </p:pic>
        <p:grpSp>
          <p:nvGrpSpPr>
            <p:cNvPr id="3" name="Group 2"/>
            <p:cNvGrpSpPr/>
            <p:nvPr/>
          </p:nvGrpSpPr>
          <p:grpSpPr>
            <a:xfrm>
              <a:off x="61261" y="1339094"/>
              <a:ext cx="9056746" cy="3394746"/>
              <a:chOff x="61261" y="1139069"/>
              <a:chExt cx="9056746" cy="3394746"/>
            </a:xfrm>
          </p:grpSpPr>
          <p:pic>
            <p:nvPicPr>
              <p:cNvPr id="1034" name="Picture 10" descr="http://www.freeimages.com/assets/182992/1829913941/smart-phone-icon-1377498-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143" y="3502656"/>
                <a:ext cx="385790" cy="8326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tnsglobal.com/sites/default/files/76x70/tns-set-the-connected-car-free-thum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5084" y="2586133"/>
                <a:ext cx="1634357" cy="548442"/>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80757" y="1139069"/>
                <a:ext cx="4512430" cy="3394746"/>
              </a:xfrm>
              <a:prstGeom prst="roundRect">
                <a:avLst>
                  <a:gd name="adj" fmla="val 9818"/>
                </a:avLst>
              </a:prstGeom>
              <a:solidFill>
                <a:schemeClr val="accent6">
                  <a:lumMod val="40000"/>
                  <a:lumOff val="60000"/>
                </a:schemeClr>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414042"/>
                  </a:solidFill>
                  <a:latin typeface="Arial"/>
                  <a:cs typeface="Arial"/>
                </a:endParaRPr>
              </a:p>
            </p:txBody>
          </p:sp>
          <p:sp>
            <p:nvSpPr>
              <p:cNvPr id="8" name="Rounded Rectangle 7"/>
              <p:cNvSpPr/>
              <p:nvPr/>
            </p:nvSpPr>
            <p:spPr>
              <a:xfrm>
                <a:off x="1668999" y="1477938"/>
                <a:ext cx="2484438" cy="2670511"/>
              </a:xfrm>
              <a:prstGeom prst="roundRect">
                <a:avLst>
                  <a:gd name="adj" fmla="val 98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414042"/>
                  </a:solidFill>
                  <a:latin typeface="Arial"/>
                  <a:cs typeface="Arial"/>
                </a:endParaRPr>
              </a:p>
            </p:txBody>
          </p:sp>
          <p:pic>
            <p:nvPicPr>
              <p:cNvPr id="10" name="Picture 9" descr="VPC-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868" y="1139069"/>
                <a:ext cx="599171" cy="599171"/>
              </a:xfrm>
              <a:prstGeom prst="rect">
                <a:avLst/>
              </a:prstGeom>
            </p:spPr>
          </p:pic>
          <p:grpSp>
            <p:nvGrpSpPr>
              <p:cNvPr id="11" name="Group 10"/>
              <p:cNvGrpSpPr/>
              <p:nvPr/>
            </p:nvGrpSpPr>
            <p:grpSpPr>
              <a:xfrm>
                <a:off x="1783828" y="1810946"/>
                <a:ext cx="1752600" cy="1948282"/>
                <a:chOff x="4629150" y="2824163"/>
                <a:chExt cx="1752600" cy="1733550"/>
              </a:xfrm>
              <a:solidFill>
                <a:schemeClr val="bg1"/>
              </a:solidFill>
            </p:grpSpPr>
            <p:sp>
              <p:nvSpPr>
                <p:cNvPr id="12" name="Rounded Rectangle 11"/>
                <p:cNvSpPr/>
                <p:nvPr/>
              </p:nvSpPr>
              <p:spPr>
                <a:xfrm>
                  <a:off x="4629150" y="2824163"/>
                  <a:ext cx="1752600" cy="1733550"/>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414042"/>
                    </a:solidFill>
                    <a:latin typeface="Arial"/>
                    <a:cs typeface="Arial"/>
                  </a:endParaRPr>
                </a:p>
              </p:txBody>
            </p:sp>
            <p:sp>
              <p:nvSpPr>
                <p:cNvPr id="13" name="TextBox 37"/>
                <p:cNvSpPr txBox="1">
                  <a:spLocks noChangeArrowheads="1"/>
                </p:cNvSpPr>
                <p:nvPr/>
              </p:nvSpPr>
              <p:spPr bwMode="auto">
                <a:xfrm>
                  <a:off x="4720470" y="4323939"/>
                  <a:ext cx="1555750" cy="219083"/>
                </a:xfrm>
                <a:prstGeom prst="rect">
                  <a:avLst/>
                </a:prstGeom>
                <a:grpFill/>
                <a:ln w="9525">
                  <a:noFill/>
                  <a:miter lim="800000"/>
                  <a:headEnd/>
                  <a:tailEnd/>
                </a:ln>
              </p:spPr>
              <p:txBody>
                <a:bodyPr>
                  <a:spAutoFit/>
                </a:bodyPr>
                <a:lstStyle/>
                <a:p>
                  <a:pPr algn="ctr" fontAlgn="base">
                    <a:spcBef>
                      <a:spcPct val="0"/>
                    </a:spcBef>
                    <a:spcAft>
                      <a:spcPct val="0"/>
                    </a:spcAft>
                  </a:pPr>
                  <a:r>
                    <a:rPr lang="en-US" sz="1000" b="1" dirty="0">
                      <a:solidFill>
                        <a:srgbClr val="414042"/>
                      </a:solidFill>
                      <a:latin typeface="Arial"/>
                      <a:ea typeface="Verdana" pitchFamily="34" charset="0"/>
                      <a:cs typeface="Arial"/>
                    </a:rPr>
                    <a:t>VPC </a:t>
                  </a:r>
                  <a:r>
                    <a:rPr lang="en-US" sz="1000" b="1" dirty="0" smtClean="0">
                      <a:solidFill>
                        <a:srgbClr val="414042"/>
                      </a:solidFill>
                      <a:latin typeface="Arial"/>
                      <a:ea typeface="Verdana" pitchFamily="34" charset="0"/>
                      <a:cs typeface="Arial"/>
                    </a:rPr>
                    <a:t>Subnet</a:t>
                  </a:r>
                </a:p>
              </p:txBody>
            </p:sp>
          </p:grpSp>
          <p:pic>
            <p:nvPicPr>
              <p:cNvPr id="14" name="Picture 13"/>
              <p:cNvPicPr>
                <a:picLocks noChangeAspect="1"/>
              </p:cNvPicPr>
              <p:nvPr/>
            </p:nvPicPr>
            <p:blipFill>
              <a:blip r:embed="rId7"/>
              <a:stretch>
                <a:fillRect/>
              </a:stretch>
            </p:blipFill>
            <p:spPr>
              <a:xfrm>
                <a:off x="1952583" y="1659188"/>
                <a:ext cx="215900" cy="241300"/>
              </a:xfrm>
              <a:prstGeom prst="rect">
                <a:avLst/>
              </a:prstGeom>
            </p:spPr>
          </p:pic>
          <p:pic>
            <p:nvPicPr>
              <p:cNvPr id="15" name="Picture 14" descr="EC2-Instanc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5994" y="1988280"/>
                <a:ext cx="1520140" cy="1520140"/>
              </a:xfrm>
              <a:prstGeom prst="rect">
                <a:avLst/>
              </a:prstGeom>
            </p:spPr>
          </p:pic>
          <p:pic>
            <p:nvPicPr>
              <p:cNvPr id="16" name="Picture 15" descr="VPC-Internet-Gatew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82942" y="2644734"/>
                <a:ext cx="492760" cy="492760"/>
              </a:xfrm>
              <a:prstGeom prst="rect">
                <a:avLst/>
              </a:prstGeom>
            </p:spPr>
          </p:pic>
          <p:pic>
            <p:nvPicPr>
              <p:cNvPr id="17" name="Picture 16" descr="Interne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86476" y="2532687"/>
                <a:ext cx="731520" cy="731520"/>
              </a:xfrm>
              <a:prstGeom prst="rect">
                <a:avLst/>
              </a:prstGeom>
            </p:spPr>
          </p:pic>
          <p:sp>
            <p:nvSpPr>
              <p:cNvPr id="18" name="Rectangle 17"/>
              <p:cNvSpPr/>
              <p:nvPr/>
            </p:nvSpPr>
            <p:spPr>
              <a:xfrm>
                <a:off x="2046111" y="2560355"/>
                <a:ext cx="1188146" cy="400110"/>
              </a:xfrm>
              <a:prstGeom prst="rect">
                <a:avLst/>
              </a:prstGeom>
            </p:spPr>
            <p:txBody>
              <a:bodyPr wrap="none">
                <a:spAutoFit/>
              </a:bodyPr>
              <a:lstStyle/>
              <a:p>
                <a:pPr algn="ctr" fontAlgn="base">
                  <a:spcBef>
                    <a:spcPct val="0"/>
                  </a:spcBef>
                  <a:spcAft>
                    <a:spcPct val="0"/>
                  </a:spcAft>
                </a:pPr>
                <a:r>
                  <a:rPr lang="en-US" sz="1000" b="1" dirty="0" smtClean="0">
                    <a:solidFill>
                      <a:srgbClr val="414042"/>
                    </a:solidFill>
                    <a:latin typeface="Arial"/>
                    <a:cs typeface="Arial"/>
                  </a:rPr>
                  <a:t>MQTT Broker on</a:t>
                </a:r>
              </a:p>
              <a:p>
                <a:pPr algn="ctr" fontAlgn="base">
                  <a:spcBef>
                    <a:spcPct val="0"/>
                  </a:spcBef>
                  <a:spcAft>
                    <a:spcPct val="0"/>
                  </a:spcAft>
                </a:pPr>
                <a:r>
                  <a:rPr lang="en-US" sz="1000" b="1" dirty="0" smtClean="0">
                    <a:solidFill>
                      <a:srgbClr val="414042"/>
                    </a:solidFill>
                    <a:latin typeface="Arial"/>
                    <a:cs typeface="Arial"/>
                  </a:rPr>
                  <a:t>EC2 Instance</a:t>
                </a:r>
                <a:endParaRPr lang="en-US" sz="1000" b="1" dirty="0">
                  <a:solidFill>
                    <a:srgbClr val="414042"/>
                  </a:solidFill>
                  <a:latin typeface="Arial"/>
                  <a:cs typeface="Arial"/>
                </a:endParaRPr>
              </a:p>
            </p:txBody>
          </p:sp>
          <p:sp>
            <p:nvSpPr>
              <p:cNvPr id="33" name="TextBox 35"/>
              <p:cNvSpPr txBox="1">
                <a:spLocks noChangeArrowheads="1"/>
              </p:cNvSpPr>
              <p:nvPr/>
            </p:nvSpPr>
            <p:spPr bwMode="auto">
              <a:xfrm>
                <a:off x="2087546" y="3884329"/>
                <a:ext cx="1557337" cy="246221"/>
              </a:xfrm>
              <a:prstGeom prst="rect">
                <a:avLst/>
              </a:prstGeom>
              <a:noFill/>
              <a:ln w="9525">
                <a:noFill/>
                <a:miter lim="800000"/>
                <a:headEnd/>
                <a:tailEnd/>
              </a:ln>
            </p:spPr>
            <p:txBody>
              <a:bodyPr>
                <a:spAutoFit/>
              </a:bodyPr>
              <a:lstStyle/>
              <a:p>
                <a:pPr algn="ctr" fontAlgn="base">
                  <a:spcBef>
                    <a:spcPct val="0"/>
                  </a:spcBef>
                  <a:spcAft>
                    <a:spcPct val="0"/>
                  </a:spcAft>
                </a:pPr>
                <a:r>
                  <a:rPr lang="en-US" sz="1000" b="1" dirty="0" smtClean="0">
                    <a:solidFill>
                      <a:srgbClr val="414042"/>
                    </a:solidFill>
                    <a:latin typeface="Arial"/>
                    <a:ea typeface="Verdana" pitchFamily="34" charset="0"/>
                    <a:cs typeface="Arial"/>
                  </a:rPr>
                  <a:t>VPC</a:t>
                </a:r>
              </a:p>
            </p:txBody>
          </p:sp>
          <p:sp>
            <p:nvSpPr>
              <p:cNvPr id="34" name="Rectangle 33"/>
              <p:cNvSpPr/>
              <p:nvPr/>
            </p:nvSpPr>
            <p:spPr>
              <a:xfrm>
                <a:off x="3908878" y="3064776"/>
                <a:ext cx="1038891" cy="400110"/>
              </a:xfrm>
              <a:prstGeom prst="rect">
                <a:avLst/>
              </a:prstGeom>
            </p:spPr>
            <p:txBody>
              <a:bodyPr wrap="square">
                <a:spAutoFit/>
              </a:bodyPr>
              <a:lstStyle/>
              <a:p>
                <a:pPr algn="ctr" fontAlgn="base">
                  <a:spcBef>
                    <a:spcPct val="0"/>
                  </a:spcBef>
                  <a:spcAft>
                    <a:spcPct val="0"/>
                  </a:spcAft>
                </a:pPr>
                <a:r>
                  <a:rPr lang="en-US" sz="1000" dirty="0" smtClean="0">
                    <a:solidFill>
                      <a:srgbClr val="414042"/>
                    </a:solidFill>
                    <a:latin typeface="Arial"/>
                    <a:cs typeface="Arial"/>
                  </a:rPr>
                  <a:t>Internet Gateway</a:t>
                </a:r>
              </a:p>
            </p:txBody>
          </p:sp>
          <p:sp>
            <p:nvSpPr>
              <p:cNvPr id="57" name="Freeform 9"/>
              <p:cNvSpPr>
                <a:spLocks/>
              </p:cNvSpPr>
              <p:nvPr/>
            </p:nvSpPr>
            <p:spPr bwMode="auto">
              <a:xfrm rot="9080372">
                <a:off x="6071404" y="2459342"/>
                <a:ext cx="1853135" cy="186691"/>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solidFill>
                <a:schemeClr val="tx2">
                  <a:lumMod val="75000"/>
                </a:schemeClr>
              </a:solidFill>
              <a:ln w="25400" cap="rnd" cmpd="sng">
                <a:solidFill>
                  <a:schemeClr val="tx2">
                    <a:lumMod val="40000"/>
                    <a:lumOff val="60000"/>
                  </a:schemeClr>
                </a:solidFill>
                <a:prstDash val="solid"/>
                <a:round/>
                <a:headEnd type="none" w="sm" len="sm"/>
                <a:tailEnd type="none" w="sm" len="sm"/>
              </a:ln>
            </p:spPr>
            <p:txBody>
              <a:bodyPr/>
              <a:lstStyle/>
              <a:p>
                <a:pPr fontAlgn="base">
                  <a:spcBef>
                    <a:spcPct val="0"/>
                  </a:spcBef>
                  <a:spcAft>
                    <a:spcPct val="0"/>
                  </a:spcAft>
                </a:pPr>
                <a:endParaRPr lang="en-US" dirty="0">
                  <a:solidFill>
                    <a:srgbClr val="414042"/>
                  </a:solidFill>
                  <a:cs typeface="Arial" charset="0"/>
                </a:endParaRPr>
              </a:p>
            </p:txBody>
          </p:sp>
          <p:sp>
            <p:nvSpPr>
              <p:cNvPr id="58" name="Freeform 9"/>
              <p:cNvSpPr>
                <a:spLocks/>
              </p:cNvSpPr>
              <p:nvPr/>
            </p:nvSpPr>
            <p:spPr bwMode="auto">
              <a:xfrm rot="11544669">
                <a:off x="6084124" y="3225098"/>
                <a:ext cx="1853135" cy="186691"/>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solidFill>
                <a:schemeClr val="tx2">
                  <a:lumMod val="75000"/>
                </a:schemeClr>
              </a:solidFill>
              <a:ln w="25400" cap="rnd" cmpd="sng">
                <a:solidFill>
                  <a:schemeClr val="tx2">
                    <a:lumMod val="40000"/>
                    <a:lumOff val="60000"/>
                  </a:schemeClr>
                </a:solidFill>
                <a:prstDash val="solid"/>
                <a:round/>
                <a:headEnd type="none" w="sm" len="sm"/>
                <a:tailEnd type="none" w="sm" len="sm"/>
              </a:ln>
            </p:spPr>
            <p:txBody>
              <a:bodyPr/>
              <a:lstStyle/>
              <a:p>
                <a:pPr fontAlgn="base">
                  <a:spcBef>
                    <a:spcPct val="0"/>
                  </a:spcBef>
                  <a:spcAft>
                    <a:spcPct val="0"/>
                  </a:spcAft>
                </a:pPr>
                <a:endParaRPr lang="en-US" dirty="0">
                  <a:solidFill>
                    <a:srgbClr val="414042"/>
                  </a:solidFill>
                  <a:cs typeface="Arial" charset="0"/>
                </a:endParaRPr>
              </a:p>
            </p:txBody>
          </p:sp>
          <p:cxnSp>
            <p:nvCxnSpPr>
              <p:cNvPr id="59" name="Straight Connector 58"/>
              <p:cNvCxnSpPr>
                <a:endCxn id="17" idx="1"/>
              </p:cNvCxnSpPr>
              <p:nvPr/>
            </p:nvCxnSpPr>
            <p:spPr>
              <a:xfrm>
                <a:off x="3785191" y="2898447"/>
                <a:ext cx="1601285"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pic>
            <p:nvPicPr>
              <p:cNvPr id="60" name="Picture 59"/>
              <p:cNvPicPr>
                <a:picLocks noChangeAspect="1"/>
              </p:cNvPicPr>
              <p:nvPr/>
            </p:nvPicPr>
            <p:blipFill>
              <a:blip r:embed="rId11"/>
              <a:stretch>
                <a:fillRect/>
              </a:stretch>
            </p:blipFill>
            <p:spPr>
              <a:xfrm>
                <a:off x="1095173" y="3694050"/>
                <a:ext cx="432331" cy="516917"/>
              </a:xfrm>
              <a:prstGeom prst="rect">
                <a:avLst/>
              </a:prstGeom>
            </p:spPr>
          </p:pic>
          <p:sp>
            <p:nvSpPr>
              <p:cNvPr id="61" name="TextBox 60"/>
              <p:cNvSpPr txBox="1"/>
              <p:nvPr/>
            </p:nvSpPr>
            <p:spPr>
              <a:xfrm>
                <a:off x="829355" y="4234437"/>
                <a:ext cx="992036" cy="246213"/>
              </a:xfrm>
              <a:prstGeom prst="rect">
                <a:avLst/>
              </a:prstGeom>
              <a:noFill/>
            </p:spPr>
            <p:txBody>
              <a:bodyPr wrap="square" lIns="91432" tIns="45716" rIns="91432" bIns="45716" rtlCol="0">
                <a:spAutoFit/>
              </a:bodyPr>
              <a:lstStyle/>
              <a:p>
                <a:pPr algn="ctr" fontAlgn="base">
                  <a:spcBef>
                    <a:spcPct val="0"/>
                  </a:spcBef>
                  <a:spcAft>
                    <a:spcPct val="0"/>
                  </a:spcAft>
                </a:pPr>
                <a:r>
                  <a:rPr lang="en-AU" sz="1000" dirty="0">
                    <a:solidFill>
                      <a:srgbClr val="8A8C8E"/>
                    </a:solidFill>
                    <a:latin typeface="Arial"/>
                    <a:cs typeface="Arial"/>
                  </a:rPr>
                  <a:t>EMR</a:t>
                </a:r>
                <a:endParaRPr lang="en-US" sz="1000" dirty="0">
                  <a:solidFill>
                    <a:srgbClr val="8A8C8E"/>
                  </a:solidFill>
                  <a:latin typeface="Arial"/>
                  <a:cs typeface="Arial"/>
                </a:endParaRPr>
              </a:p>
            </p:txBody>
          </p:sp>
          <p:pic>
            <p:nvPicPr>
              <p:cNvPr id="62" name="Picture 2"/>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63274" y="2047589"/>
                <a:ext cx="557404" cy="557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TextBox 62"/>
              <p:cNvSpPr txBox="1"/>
              <p:nvPr/>
            </p:nvSpPr>
            <p:spPr>
              <a:xfrm>
                <a:off x="863823" y="2557661"/>
                <a:ext cx="992036" cy="246213"/>
              </a:xfrm>
              <a:prstGeom prst="rect">
                <a:avLst/>
              </a:prstGeom>
              <a:noFill/>
            </p:spPr>
            <p:txBody>
              <a:bodyPr wrap="square" lIns="91432" tIns="45716" rIns="91432" bIns="45716" rtlCol="0">
                <a:spAutoFit/>
              </a:bodyPr>
              <a:lstStyle/>
              <a:p>
                <a:pPr algn="ctr" fontAlgn="base">
                  <a:spcBef>
                    <a:spcPct val="0"/>
                  </a:spcBef>
                  <a:spcAft>
                    <a:spcPct val="0"/>
                  </a:spcAft>
                </a:pPr>
                <a:r>
                  <a:rPr lang="en-AU" sz="1000" dirty="0" smtClean="0">
                    <a:solidFill>
                      <a:srgbClr val="8A8C8E"/>
                    </a:solidFill>
                    <a:latin typeface="Arial"/>
                    <a:cs typeface="Arial"/>
                  </a:rPr>
                  <a:t>Kinesis</a:t>
                </a:r>
                <a:endParaRPr lang="en-US" sz="1000" dirty="0">
                  <a:solidFill>
                    <a:srgbClr val="8A8C8E"/>
                  </a:solidFill>
                  <a:latin typeface="Arial"/>
                  <a:cs typeface="Arial"/>
                </a:endParaRPr>
              </a:p>
            </p:txBody>
          </p:sp>
          <p:pic>
            <p:nvPicPr>
              <p:cNvPr id="64" name="Picture 63"/>
              <p:cNvPicPr>
                <a:picLocks noChangeAspect="1"/>
              </p:cNvPicPr>
              <p:nvPr/>
            </p:nvPicPr>
            <p:blipFill>
              <a:blip r:embed="rId13"/>
              <a:stretch>
                <a:fillRect/>
              </a:stretch>
            </p:blipFill>
            <p:spPr>
              <a:xfrm>
                <a:off x="1145394" y="1251508"/>
                <a:ext cx="405191" cy="452860"/>
              </a:xfrm>
              <a:prstGeom prst="rect">
                <a:avLst/>
              </a:prstGeom>
            </p:spPr>
          </p:pic>
          <p:sp>
            <p:nvSpPr>
              <p:cNvPr id="65" name="TextBox 64"/>
              <p:cNvSpPr txBox="1"/>
              <p:nvPr/>
            </p:nvSpPr>
            <p:spPr>
              <a:xfrm>
                <a:off x="723030" y="1710860"/>
                <a:ext cx="1195942" cy="246213"/>
              </a:xfrm>
              <a:prstGeom prst="rect">
                <a:avLst/>
              </a:prstGeom>
              <a:noFill/>
            </p:spPr>
            <p:txBody>
              <a:bodyPr wrap="square" lIns="91432" tIns="45716" rIns="91432" bIns="45716" rtlCol="0">
                <a:spAutoFit/>
              </a:bodyPr>
              <a:lstStyle/>
              <a:p>
                <a:pPr algn="ctr" fontAlgn="base">
                  <a:spcBef>
                    <a:spcPct val="0"/>
                  </a:spcBef>
                  <a:spcAft>
                    <a:spcPct val="0"/>
                  </a:spcAft>
                </a:pPr>
                <a:r>
                  <a:rPr lang="en-AU" sz="1000" dirty="0">
                    <a:solidFill>
                      <a:srgbClr val="8A8C8E"/>
                    </a:solidFill>
                    <a:latin typeface="Arial"/>
                    <a:cs typeface="Arial"/>
                  </a:rPr>
                  <a:t>DynamoDB </a:t>
                </a:r>
                <a:endParaRPr lang="en-US" sz="1000" dirty="0">
                  <a:solidFill>
                    <a:srgbClr val="8A8C8E"/>
                  </a:solidFill>
                  <a:latin typeface="Arial"/>
                  <a:cs typeface="Arial"/>
                </a:endParaRPr>
              </a:p>
            </p:txBody>
          </p:sp>
          <p:pic>
            <p:nvPicPr>
              <p:cNvPr id="66" name="Picture 65"/>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26314" y="2906481"/>
                <a:ext cx="422456" cy="464701"/>
              </a:xfrm>
              <a:prstGeom prst="rect">
                <a:avLst/>
              </a:prstGeom>
            </p:spPr>
          </p:pic>
          <p:sp>
            <p:nvSpPr>
              <p:cNvPr id="67" name="TextBox 66"/>
              <p:cNvSpPr txBox="1"/>
              <p:nvPr/>
            </p:nvSpPr>
            <p:spPr>
              <a:xfrm>
                <a:off x="911099" y="3352124"/>
                <a:ext cx="915498" cy="246213"/>
              </a:xfrm>
              <a:prstGeom prst="rect">
                <a:avLst/>
              </a:prstGeom>
              <a:noFill/>
            </p:spPr>
            <p:txBody>
              <a:bodyPr wrap="square" lIns="91432" tIns="45716" rIns="91432" bIns="45716" rtlCol="0">
                <a:spAutoFit/>
              </a:bodyPr>
              <a:lstStyle/>
              <a:p>
                <a:pPr algn="ctr" fontAlgn="base">
                  <a:spcBef>
                    <a:spcPct val="0"/>
                  </a:spcBef>
                  <a:spcAft>
                    <a:spcPct val="0"/>
                  </a:spcAft>
                </a:pPr>
                <a:r>
                  <a:rPr lang="en-AU" sz="1000" dirty="0">
                    <a:solidFill>
                      <a:srgbClr val="8A8C8E"/>
                    </a:solidFill>
                    <a:latin typeface="Arial"/>
                    <a:cs typeface="Arial"/>
                  </a:rPr>
                  <a:t>Redshift</a:t>
                </a:r>
                <a:endParaRPr lang="en-US" sz="1000" dirty="0">
                  <a:solidFill>
                    <a:srgbClr val="8A8C8E"/>
                  </a:solidFill>
                  <a:latin typeface="Arial"/>
                  <a:cs typeface="Arial"/>
                </a:endParaRPr>
              </a:p>
            </p:txBody>
          </p:sp>
          <p:pic>
            <p:nvPicPr>
              <p:cNvPr id="68" name="Picture 6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5643" y="1924496"/>
                <a:ext cx="739812" cy="739812"/>
              </a:xfrm>
              <a:prstGeom prst="rect">
                <a:avLst/>
              </a:prstGeom>
            </p:spPr>
          </p:pic>
          <p:pic>
            <p:nvPicPr>
              <p:cNvPr id="69" name="Picture 68" descr="SN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7100" y="3665412"/>
                <a:ext cx="619814" cy="619814"/>
              </a:xfrm>
              <a:prstGeom prst="rect">
                <a:avLst/>
              </a:prstGeom>
            </p:spPr>
          </p:pic>
          <p:sp>
            <p:nvSpPr>
              <p:cNvPr id="70" name="TextBox 69"/>
              <p:cNvSpPr txBox="1"/>
              <p:nvPr/>
            </p:nvSpPr>
            <p:spPr>
              <a:xfrm>
                <a:off x="163214" y="2572693"/>
                <a:ext cx="992036" cy="246213"/>
              </a:xfrm>
              <a:prstGeom prst="rect">
                <a:avLst/>
              </a:prstGeom>
              <a:noFill/>
            </p:spPr>
            <p:txBody>
              <a:bodyPr wrap="square" lIns="91432" tIns="45716" rIns="91432" bIns="45716" rtlCol="0">
                <a:spAutoFit/>
              </a:bodyPr>
              <a:lstStyle/>
              <a:p>
                <a:pPr algn="ctr" fontAlgn="base">
                  <a:spcBef>
                    <a:spcPct val="0"/>
                  </a:spcBef>
                  <a:spcAft>
                    <a:spcPct val="0"/>
                  </a:spcAft>
                </a:pPr>
                <a:r>
                  <a:rPr lang="en-AU" sz="1000" dirty="0" smtClean="0">
                    <a:solidFill>
                      <a:srgbClr val="8A8C8E"/>
                    </a:solidFill>
                    <a:latin typeface="Arial"/>
                    <a:cs typeface="Arial"/>
                  </a:rPr>
                  <a:t>Lambda</a:t>
                </a:r>
                <a:endParaRPr lang="en-US" sz="1000" dirty="0">
                  <a:solidFill>
                    <a:srgbClr val="8A8C8E"/>
                  </a:solidFill>
                  <a:latin typeface="Arial"/>
                  <a:cs typeface="Arial"/>
                </a:endParaRPr>
              </a:p>
            </p:txBody>
          </p:sp>
          <p:sp>
            <p:nvSpPr>
              <p:cNvPr id="71" name="TextBox 70"/>
              <p:cNvSpPr txBox="1"/>
              <p:nvPr/>
            </p:nvSpPr>
            <p:spPr>
              <a:xfrm>
                <a:off x="177201" y="4227313"/>
                <a:ext cx="992036" cy="246213"/>
              </a:xfrm>
              <a:prstGeom prst="rect">
                <a:avLst/>
              </a:prstGeom>
              <a:noFill/>
            </p:spPr>
            <p:txBody>
              <a:bodyPr wrap="square" lIns="91432" tIns="45716" rIns="91432" bIns="45716" rtlCol="0">
                <a:spAutoFit/>
              </a:bodyPr>
              <a:lstStyle/>
              <a:p>
                <a:pPr algn="ctr" fontAlgn="base">
                  <a:spcBef>
                    <a:spcPct val="0"/>
                  </a:spcBef>
                  <a:spcAft>
                    <a:spcPct val="0"/>
                  </a:spcAft>
                </a:pPr>
                <a:r>
                  <a:rPr lang="en-AU" sz="1000" dirty="0" smtClean="0">
                    <a:solidFill>
                      <a:srgbClr val="8A8C8E"/>
                    </a:solidFill>
                    <a:latin typeface="Arial"/>
                    <a:cs typeface="Arial"/>
                  </a:rPr>
                  <a:t>SNS</a:t>
                </a:r>
                <a:endParaRPr lang="en-US" sz="1000" dirty="0">
                  <a:solidFill>
                    <a:srgbClr val="8A8C8E"/>
                  </a:solidFill>
                  <a:latin typeface="Arial"/>
                  <a:cs typeface="Arial"/>
                </a:endParaRPr>
              </a:p>
            </p:txBody>
          </p:sp>
          <p:pic>
            <p:nvPicPr>
              <p:cNvPr id="72" name="Picture 71" descr="S3.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4654" y="1170968"/>
                <a:ext cx="562260" cy="588537"/>
              </a:xfrm>
              <a:prstGeom prst="rect">
                <a:avLst/>
              </a:prstGeom>
            </p:spPr>
          </p:pic>
          <p:sp>
            <p:nvSpPr>
              <p:cNvPr id="73" name="TextBox 72"/>
              <p:cNvSpPr txBox="1"/>
              <p:nvPr/>
            </p:nvSpPr>
            <p:spPr>
              <a:xfrm>
                <a:off x="61261" y="1720801"/>
                <a:ext cx="1195942" cy="246213"/>
              </a:xfrm>
              <a:prstGeom prst="rect">
                <a:avLst/>
              </a:prstGeom>
              <a:noFill/>
            </p:spPr>
            <p:txBody>
              <a:bodyPr wrap="square" lIns="91432" tIns="45716" rIns="91432" bIns="45716" rtlCol="0">
                <a:spAutoFit/>
              </a:bodyPr>
              <a:lstStyle/>
              <a:p>
                <a:pPr algn="ctr" fontAlgn="base">
                  <a:spcBef>
                    <a:spcPct val="0"/>
                  </a:spcBef>
                  <a:spcAft>
                    <a:spcPct val="0"/>
                  </a:spcAft>
                </a:pPr>
                <a:r>
                  <a:rPr lang="en-AU" sz="1000" dirty="0" smtClean="0">
                    <a:solidFill>
                      <a:srgbClr val="8A8C8E"/>
                    </a:solidFill>
                    <a:latin typeface="Arial"/>
                    <a:cs typeface="Arial"/>
                  </a:rPr>
                  <a:t>S3</a:t>
                </a:r>
              </a:p>
            </p:txBody>
          </p:sp>
          <p:pic>
            <p:nvPicPr>
              <p:cNvPr id="74" name="Picture 7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6363" y="2803874"/>
                <a:ext cx="629949" cy="629949"/>
              </a:xfrm>
              <a:prstGeom prst="rect">
                <a:avLst/>
              </a:prstGeom>
            </p:spPr>
          </p:pic>
          <p:sp>
            <p:nvSpPr>
              <p:cNvPr id="75" name="TextBox 74"/>
              <p:cNvSpPr txBox="1"/>
              <p:nvPr/>
            </p:nvSpPr>
            <p:spPr>
              <a:xfrm>
                <a:off x="95697" y="3359961"/>
                <a:ext cx="1031917" cy="246213"/>
              </a:xfrm>
              <a:prstGeom prst="rect">
                <a:avLst/>
              </a:prstGeom>
              <a:noFill/>
            </p:spPr>
            <p:txBody>
              <a:bodyPr wrap="square" lIns="91432" tIns="45716" rIns="91432" bIns="45716" rtlCol="0">
                <a:spAutoFit/>
              </a:bodyPr>
              <a:lstStyle/>
              <a:p>
                <a:pPr algn="ctr" fontAlgn="base">
                  <a:spcBef>
                    <a:spcPct val="0"/>
                  </a:spcBef>
                  <a:spcAft>
                    <a:spcPct val="0"/>
                  </a:spcAft>
                </a:pPr>
                <a:r>
                  <a:rPr lang="en-AU" sz="1000" dirty="0" smtClean="0">
                    <a:solidFill>
                      <a:srgbClr val="8A8C8E"/>
                    </a:solidFill>
                    <a:latin typeface="Arial"/>
                    <a:cs typeface="Arial"/>
                  </a:rPr>
                  <a:t>Data Pipeline</a:t>
                </a:r>
                <a:endParaRPr lang="en-US" sz="1000" dirty="0">
                  <a:solidFill>
                    <a:srgbClr val="8A8C8E"/>
                  </a:solidFill>
                  <a:latin typeface="Arial"/>
                  <a:cs typeface="Arial"/>
                </a:endParaRPr>
              </a:p>
            </p:txBody>
          </p:sp>
          <p:pic>
            <p:nvPicPr>
              <p:cNvPr id="1028" name="Picture 4" descr="http://www.smartenergygb.org/sites/default/files/styles/column_image/public/530x928_Smart-meter-photo-01.png?itok=YcpfwiQz"/>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83380" y="3166474"/>
                <a:ext cx="1134627" cy="6380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30y9cdsu7xlg0.cloudfront.net/png/2076-200.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14181" y="2586133"/>
                <a:ext cx="664495" cy="66449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adammillerhomes.com/wp-content/uploads/2011/08/smart-home-icon.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855784" y="1857628"/>
                <a:ext cx="1118095" cy="86007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885026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0"/>
            <a:ext cx="8205304" cy="972186"/>
          </a:xfrm>
        </p:spPr>
        <p:txBody>
          <a:bodyPr>
            <a:noAutofit/>
          </a:bodyPr>
          <a:lstStyle/>
          <a:p>
            <a:r>
              <a:rPr lang="en-US" dirty="0"/>
              <a:t>b</a:t>
            </a:r>
            <a:r>
              <a:rPr lang="en-US" dirty="0" smtClean="0"/>
              <a:t>ackend </a:t>
            </a:r>
            <a:r>
              <a:rPr lang="en-US" dirty="0"/>
              <a:t>a</a:t>
            </a:r>
            <a:r>
              <a:rPr lang="en-US" dirty="0" smtClean="0"/>
              <a:t>nalytics </a:t>
            </a:r>
            <a:r>
              <a:rPr lang="en-US" dirty="0"/>
              <a:t>a</a:t>
            </a:r>
            <a:r>
              <a:rPr lang="en-US" dirty="0" smtClean="0"/>
              <a:t>rchitecture for</a:t>
            </a:r>
            <a:br>
              <a:rPr lang="en-US" dirty="0" smtClean="0"/>
            </a:br>
            <a:r>
              <a:rPr lang="en-US" dirty="0" smtClean="0"/>
              <a:t>connected </a:t>
            </a:r>
            <a:r>
              <a:rPr lang="en-US" dirty="0"/>
              <a:t>d</a:t>
            </a:r>
            <a:r>
              <a:rPr lang="en-US" dirty="0" smtClean="0"/>
              <a:t>evice data</a:t>
            </a:r>
            <a:endParaRPr lang="en-US" dirty="0"/>
          </a:p>
        </p:txBody>
      </p:sp>
      <p:pic>
        <p:nvPicPr>
          <p:cNvPr id="2051"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4502" y="1136003"/>
            <a:ext cx="8259498" cy="400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208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big data ecosystem</a:t>
            </a:r>
            <a:endParaRPr lang="en-US" dirty="0"/>
          </a:p>
        </p:txBody>
      </p:sp>
      <p:sp>
        <p:nvSpPr>
          <p:cNvPr id="8" name="AutoShape 14" descr="data:image/png;base64,iVBORw0KGgoAAAANSUhEUgAAAYAAAABLCAMAAABOQaBOAAAA/1BMVEX///8cRH4XQXyQnbYAOnk4XpHpdi3sjykVQHwMPHo0Wo4AMXR1jK/IGzHvoknSPFDY4OpXbZZ7kbEvUYbCzNxXhprQ2OM/Xo5KZ5Vnk6H87efoawvq7/Hrh05ijqHobxz0wqXvo3787t719/rHCSdYY5Cls8jW4OWZqMHkm6Lbb3xMWIlqdZ2uu8+6zNR5n6vunD6KkbCKq7V2nanW4uVGfJJfeaH44+aYtMAALnPV3Obq8fM9d47xq2DIz9ypwMrztnTQLUXGAB7fgYztvsP88vPkmqFmgKZRbpoAIW3F1ttrdJtCUIWzyM52jrHqezf41sXtlGSVmrT75NfzuJdyU3HRAAAKlUlEQVR4nO2djZ+aOBrH5WWmoMwUefFlSu3cZEV6c+hVxXW01e3utXi2093b2///b7kkvIgYEnS02Dl+n88UAo/kId8kT0jQVio51G738piVOpVKAAWrBFCwSgAFqwRQsEoA31F3UHECjLHa7Ue8tTYn5vN5Ed79H+jD9fWHODEejJJ6jE+s251R2SpOousXL67jxHiI1R4N0GawAdA3zU4J4CTaAlCZI4F2ew3wTny8BHAybQMItBuESwAnUwmgYD1nABZW0V4w9JwBrHQop2gvGHrOAC4knheFor1giARgOBynjvygAHiOO1cAN3eBbhCAOJG2AlaoJQSwjhKAdMFz1BkDuPvwz1AvoKL9D3cps8dOJBMSiLQuxOVQ1gwqZ2A9ZwDXLwi6TgNYeuauvEIBCM1m8yJnYH2uAPr58rBsB+rYo0BFzB9YzxhA5S4SigFxIm0VxYA5jgHz/WKAwYmi+G/1yI4rcv5CPWcAsUijoF0dMgoydHj/tRIAQyWAgrUL4OY/r1//nhqRlgBOJgKA128uX5UAvpdIAC5LAN9PJYCCVQIoQmDdjx6Q9gVgdb9+zVeoewMAAISbcI+kDQCKUaicAPLPbUVZUj3MI2vYjuYTfvnw4ZftkyQA68EgnCG1/tG9PwWAmWELmma7jYqhQWUWWwig4UJzAZlTlAOAari25rjGjO2hhT103AUACvSQ/IyvNqBUctpy3ehMAsDNziQoCQCIV5ZOA2CmtThRlmVRamp1uCNWsywRAL7lNwNzvqlQEDABqMIKPq7Losi1NAYCINR1EXkmVid2DW6bxDsTqs3mhU9MN3zHVYzgcALArkgANjoJAFuXJC4Qj3f4iyxTBICTJD4ylzkhszNgAXA22UqSbtM8bOhxnpKM/20R70wTeV6uk9KW71ZXziQ4fGYAnFpUnpEYALZMa0oWAToAoGxly4tKtocuJ6WyzQIA3ZPqpPRMW7S0RpjHEwAACCBzhhP3eJFsHfopuslDZBpuLSyBWq0mSvkASAnjWlYZUwEAQYqvFFxIdLMyNfSgXcqbTPcGoH4zWtoi7J3muwBu/hbr98vLN5vUH7HHeCp09qV7v8iYFAUK7PFiVbHPW0c0Ul2dVSVc/Lowa8zspsjn6ILElbNozJzQWDfItlQACx1/VlzZsK60ROxrRhwAK0xd5r4ZjYbrYwR7A6gIvjvztcoACb34ibebqf2bV28iXULFiTe3kUXjS7dbr3eR4KbeXew6OpH5hIK6nJDoE9oOQD5yPOeEcIwmzwIgTcLrABeXouyTOyEaAOgrKkYurPUOIiBl2LoirvOTMBerxR8CAAitCewt21ijUbDdvP158+qSrNvIotHd0j0JQLqn3BaxoGaomJLNXxBZABKFagT0dn1BogFYoH5P2tR5DLZFbgKYsqTFaat2CIBQa6THQXuJtv3N2w/sFjB7hwXLXkFbwvjvoBaAq5c02RzYCwC25kTyGiUNQBBLNthn2A0iSPUBnapvfH8SACxCDPh0G+kvFAP+ipP/jSyCGKDCINzIjAF6dSM9iAHJI6QYEJTgbPtAfgAWrP9ZfRANAPqYlPgYQNWcDNLGPVBilGo8GcATR0H7DENZj5i42+IvEk1jPwDAR09mVeLAjAIAPOD2qW+E+0jiiBYVIq8nGgdqtIUBOPZzAFhJqRq8JwBsvjcAtZbuILfi7E6WfDORw7MCYCErWTgYQNBB8IcB4FOSiQBQG90qxKMCePv589vtkyQADUFwggyPDqCKAGiHA0ADSF4/DEA1LWIXhAG0EmeOCuDlTz+93D5JAmBLcjjUgwCOOh2NY8BW09+3CzooBgQAqNM/sXAMSM69PR0AGI+jLz2+vLrKAyCOQsD58898L1vlBICDqH54EF7h+nlQEJbzLdZgh/TEPMXTASS0L4D8yjkZh/vw5DTMfgAa6NlPJs5xsIeh9VxVyailnpL3ABA8uNOuXjiABSoKXt8c2A8AagBZ02jMBzEpXx/0kJooYgFIxIs6GuN9o128cAAWnr9IDET3AoAf46QL8tMGDYCK5zCkLXJWhrPBtNGmxCkA3O3uqlFlLsrtArh7/erNdwRQcYN5opWhopVWS8XDbvpknN/AtqoxCabJMt6Wpk7GaXj4WnPUcCFanTl8FiwOTwZJtmohDy0hG0AQW+rRIiQKcIwy2AXw6Y/b29tP28dOCQD4QSlKLU1RNL+VYz1A5rBtK1jQkskhmDEdPWsGH75QHMe2BaXFiZm2Dp444sWqrymaMqGsB1TwzcgTF9YQ1fWDiWvKzZMAkHRKABVwIQZrHDJUsPCX7XS0IINtw92sPOgrYgYXrrKIIlrslWiLNwpeeIBdVpxtFgBVxzVEb9XrLS5Yu6C+OHAOAGAY4FPz2NnLg4q4bSnxGSVRYa4JL7h4aTnMNdtWk1K2WQAqjaYcdFi4efIyebXo09vPbwN9vLr6GO5+fpvqeCoLJ5QPr6VFiRyvcCDtsSgP3IkkRnfIw91q5ndgbPT6RGgKK6TYcogjUCzWoryq6GJMHmZbzVyThJHK1xMeyqKuZQ1hVU1HHuKpDWhGLq2f4QNwoCuoaP/lz9tWQHgQA+GBSrj/QHEzKYOr5f+ChuUKq2oNibtYCW4ju1RVw/ZbOloSfqi2NJd2feZrKWDhrJCXIryc7tvUvgIYzqqKFoUfuOpKcxeUR4gF8hCq6dsZi6UIwNWOdgBUhJocSIq6Xai8ACzXhsr9FSU4ulCx2F/BiSx7DMs8b8ZZ6gz5acB8mS6G2UJTtoc9fCeZBp9++3so1AVF+7+luyDXD6SgoclECVP7BoPCdL7vhiZECMKqbS9SiF0YhOnB/Bz1owIw7u/fpQAcMgoqXlU4usx8aehcRATQfR4A4MOa4ueMWIXpOQP4IVQCKFglgIKVASB1qARwMm0BCKYe3nW7X/COHbeDEsDJ9PHXXz/GCft+6+3PL/GTnC3WyK/tlXqq/gUVJ5yv91C48JE2AFTXNc791++eg4LXP91u9536I/zg4HMVYRR0mKz1use6UG+9Tv9A3Y4AepObbgX6a5aRte5VKvhvTXUK27HcYdwX9jjn7yrt6lgALNPseEOqCZi+Nz1vysjNem+a5pJu4pmmRzcadzpzqzOqjM02LT8w9Dp02NCdjjegdg/zDvKHehWKjgVg6U3HPXq5Lc1RrzcyH6lGsHQHvR69PwS99cDr042G5rpvdnqPHtWnXsdk+GN5w97ApNbvebuzHh/8M5PHAtD3OkP678vNhx70sucN6dlZXnu6ZN0OrLmM/+Kg502HpjkdvqfmtvT6DH9gfXhk/HQhBDCd0useRUeLAcu26U1pBtYANVOLDcDsdFg9KgTAGjTAuj1twz9qXmZn3jappWt5HcZFIACzPaL3vhQZ3e6fR4kB1rwP+12aydR7BGBJp4QJWXOWRzkAPHrmuG+a1LY0hbBZ1cYbwvtixABqnGHIyvpC757qw2ZojqiO9ExzODQZQQ9GPUYTQQLD9ywAFiwWyxxQr2V2HteweGk2yJ0pPZDAFjBdMqrV6TUfmOaAUbY9ZMMsuPYyB4Blm/Xf3ADYLYMhtS9bj1DBLke0PmjeXlbGoyktNzAcDEYd0pn/AYQQh8S+0f2vAAAAAElFTkSuQmCC"/>
          <p:cNvSpPr>
            <a:spLocks noChangeAspect="1" noChangeArrowheads="1"/>
          </p:cNvSpPr>
          <p:nvPr/>
        </p:nvSpPr>
        <p:spPr bwMode="auto">
          <a:xfrm>
            <a:off x="765175" y="182562"/>
            <a:ext cx="4572000" cy="895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accent2"/>
              </a:solidFill>
            </a:endParaRPr>
          </a:p>
        </p:txBody>
      </p:sp>
      <p:pic>
        <p:nvPicPr>
          <p:cNvPr id="52" name="Picture 51"/>
          <p:cNvPicPr>
            <a:picLocks noChangeAspect="1"/>
          </p:cNvPicPr>
          <p:nvPr/>
        </p:nvPicPr>
        <p:blipFill>
          <a:blip r:embed="rId2"/>
          <a:stretch>
            <a:fillRect/>
          </a:stretch>
        </p:blipFill>
        <p:spPr>
          <a:xfrm>
            <a:off x="2248655" y="2643491"/>
            <a:ext cx="731468" cy="902662"/>
          </a:xfrm>
          <a:prstGeom prst="rect">
            <a:avLst/>
          </a:prstGeom>
        </p:spPr>
      </p:pic>
      <p:sp>
        <p:nvSpPr>
          <p:cNvPr id="53" name="TextBox 52"/>
          <p:cNvSpPr txBox="1"/>
          <p:nvPr/>
        </p:nvSpPr>
        <p:spPr>
          <a:xfrm>
            <a:off x="2203958" y="3546153"/>
            <a:ext cx="807553" cy="338546"/>
          </a:xfrm>
          <a:prstGeom prst="rect">
            <a:avLst/>
          </a:prstGeom>
          <a:noFill/>
        </p:spPr>
        <p:txBody>
          <a:bodyPr wrap="square" lIns="91432" tIns="45716" rIns="91432" bIns="45716" rtlCol="0">
            <a:spAutoFit/>
          </a:bodyPr>
          <a:lstStyle/>
          <a:p>
            <a:pPr algn="ctr"/>
            <a:r>
              <a:rPr lang="en-AU" sz="1600" dirty="0">
                <a:solidFill>
                  <a:schemeClr val="accent2"/>
                </a:solidFill>
                <a:latin typeface="Calibri" panose="020F0502020204030204" pitchFamily="34" charset="0"/>
                <a:cs typeface="Arial"/>
              </a:rPr>
              <a:t>S3</a:t>
            </a:r>
            <a:endParaRPr lang="en-US" sz="1600" dirty="0">
              <a:solidFill>
                <a:schemeClr val="accent2"/>
              </a:solidFill>
              <a:latin typeface="Calibri" panose="020F0502020204030204" pitchFamily="34" charset="0"/>
              <a:cs typeface="Arial"/>
            </a:endParaRPr>
          </a:p>
        </p:txBody>
      </p:sp>
      <p:pic>
        <p:nvPicPr>
          <p:cNvPr id="57" name="Picture 56" descr="Kinesi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655" y="3932455"/>
            <a:ext cx="795864" cy="955036"/>
          </a:xfrm>
          <a:prstGeom prst="rect">
            <a:avLst/>
          </a:prstGeom>
        </p:spPr>
      </p:pic>
      <p:sp>
        <p:nvSpPr>
          <p:cNvPr id="58" name="TextBox 57"/>
          <p:cNvSpPr txBox="1"/>
          <p:nvPr/>
        </p:nvSpPr>
        <p:spPr>
          <a:xfrm>
            <a:off x="2147723" y="4839627"/>
            <a:ext cx="1033669" cy="338546"/>
          </a:xfrm>
          <a:prstGeom prst="rect">
            <a:avLst/>
          </a:prstGeom>
          <a:noFill/>
        </p:spPr>
        <p:txBody>
          <a:bodyPr wrap="square" lIns="91432" tIns="45716" rIns="91432" bIns="45716" rtlCol="0">
            <a:spAutoFit/>
          </a:bodyPr>
          <a:lstStyle/>
          <a:p>
            <a:pPr algn="ctr"/>
            <a:r>
              <a:rPr lang="en-AU" sz="1600" dirty="0" smtClean="0">
                <a:solidFill>
                  <a:schemeClr val="accent2"/>
                </a:solidFill>
                <a:latin typeface="Calibri" panose="020F0502020204030204" pitchFamily="34" charset="0"/>
                <a:cs typeface="Arial"/>
              </a:rPr>
              <a:t>Kinesis</a:t>
            </a:r>
            <a:endParaRPr lang="en-US" sz="1600" dirty="0">
              <a:solidFill>
                <a:schemeClr val="accent2"/>
              </a:solidFill>
              <a:latin typeface="Calibri" panose="020F0502020204030204" pitchFamily="34" charset="0"/>
              <a:cs typeface="Arial"/>
            </a:endParaRPr>
          </a:p>
        </p:txBody>
      </p:sp>
      <p:pic>
        <p:nvPicPr>
          <p:cNvPr id="70" name="Picture 69" descr="Elastic-MapReduce-EM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716" y="1579714"/>
            <a:ext cx="966084" cy="849171"/>
          </a:xfrm>
          <a:prstGeom prst="rect">
            <a:avLst/>
          </a:prstGeom>
        </p:spPr>
      </p:pic>
      <p:sp>
        <p:nvSpPr>
          <p:cNvPr id="72" name="TextBox 71"/>
          <p:cNvSpPr txBox="1"/>
          <p:nvPr/>
        </p:nvSpPr>
        <p:spPr>
          <a:xfrm>
            <a:off x="5660981" y="2432696"/>
            <a:ext cx="807553" cy="338546"/>
          </a:xfrm>
          <a:prstGeom prst="rect">
            <a:avLst/>
          </a:prstGeom>
          <a:noFill/>
        </p:spPr>
        <p:txBody>
          <a:bodyPr wrap="square" lIns="91432" tIns="45716" rIns="91432" bIns="45716" rtlCol="0">
            <a:spAutoFit/>
          </a:bodyPr>
          <a:lstStyle/>
          <a:p>
            <a:pPr algn="ctr"/>
            <a:r>
              <a:rPr lang="en-AU" sz="1600" dirty="0" smtClean="0">
                <a:solidFill>
                  <a:schemeClr val="accent2"/>
                </a:solidFill>
                <a:latin typeface="Calibri" panose="020F0502020204030204" pitchFamily="34" charset="0"/>
                <a:cs typeface="Arial"/>
              </a:rPr>
              <a:t>EMR</a:t>
            </a:r>
            <a:endParaRPr lang="en-US" sz="1600" dirty="0">
              <a:solidFill>
                <a:schemeClr val="accent2"/>
              </a:solidFill>
              <a:latin typeface="Calibri" panose="020F0502020204030204" pitchFamily="34" charset="0"/>
              <a:cs typeface="Arial"/>
            </a:endParaRPr>
          </a:p>
        </p:txBody>
      </p:sp>
      <p:pic>
        <p:nvPicPr>
          <p:cNvPr id="73" name="Picture 72" descr="RedShi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4093" y="2997205"/>
            <a:ext cx="1109788" cy="887494"/>
          </a:xfrm>
          <a:prstGeom prst="rect">
            <a:avLst/>
          </a:prstGeom>
        </p:spPr>
      </p:pic>
      <p:sp>
        <p:nvSpPr>
          <p:cNvPr id="74" name="TextBox 73"/>
          <p:cNvSpPr txBox="1"/>
          <p:nvPr/>
        </p:nvSpPr>
        <p:spPr>
          <a:xfrm>
            <a:off x="5513716" y="3875398"/>
            <a:ext cx="1144988" cy="338546"/>
          </a:xfrm>
          <a:prstGeom prst="rect">
            <a:avLst/>
          </a:prstGeom>
          <a:noFill/>
        </p:spPr>
        <p:txBody>
          <a:bodyPr wrap="square" lIns="91432" tIns="45716" rIns="91432" bIns="45716" rtlCol="0">
            <a:spAutoFit/>
          </a:bodyPr>
          <a:lstStyle/>
          <a:p>
            <a:pPr algn="ctr"/>
            <a:r>
              <a:rPr lang="en-AU" sz="1600" dirty="0" smtClean="0">
                <a:solidFill>
                  <a:schemeClr val="accent2"/>
                </a:solidFill>
                <a:latin typeface="Calibri" panose="020F0502020204030204" pitchFamily="34" charset="0"/>
                <a:cs typeface="Arial"/>
              </a:rPr>
              <a:t>Redshift</a:t>
            </a:r>
            <a:endParaRPr lang="en-US" sz="1600" dirty="0">
              <a:solidFill>
                <a:schemeClr val="accent2"/>
              </a:solidFill>
              <a:latin typeface="Calibri" panose="020F0502020204030204" pitchFamily="34" charset="0"/>
              <a:cs typeface="Arial"/>
            </a:endParaRPr>
          </a:p>
        </p:txBody>
      </p:sp>
      <p:grpSp>
        <p:nvGrpSpPr>
          <p:cNvPr id="45" name="Group 44"/>
          <p:cNvGrpSpPr/>
          <p:nvPr/>
        </p:nvGrpSpPr>
        <p:grpSpPr>
          <a:xfrm>
            <a:off x="3699669" y="1595685"/>
            <a:ext cx="1668577" cy="1018181"/>
            <a:chOff x="8205839" y="2216974"/>
            <a:chExt cx="1668577" cy="844781"/>
          </a:xfrm>
        </p:grpSpPr>
        <p:pic>
          <p:nvPicPr>
            <p:cNvPr id="46" name="Picture 45" descr="DataPiplin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8107" y="2216974"/>
              <a:ext cx="650000" cy="545972"/>
            </a:xfrm>
            <a:prstGeom prst="rect">
              <a:avLst/>
            </a:prstGeom>
          </p:spPr>
        </p:pic>
        <p:sp>
          <p:nvSpPr>
            <p:cNvPr id="48" name="Title 3"/>
            <p:cNvSpPr txBox="1">
              <a:spLocks/>
            </p:cNvSpPr>
            <p:nvPr/>
          </p:nvSpPr>
          <p:spPr>
            <a:xfrm>
              <a:off x="8205839" y="2780858"/>
              <a:ext cx="1668577" cy="28089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600" kern="1200">
                  <a:solidFill>
                    <a:schemeClr val="tx1">
                      <a:lumMod val="75000"/>
                    </a:schemeClr>
                  </a:solidFill>
                  <a:latin typeface="+mj-lt"/>
                  <a:ea typeface="+mj-ea"/>
                  <a:cs typeface="+mj-cs"/>
                </a:defRPr>
              </a:lvl1pPr>
            </a:lstStyle>
            <a:p>
              <a:pPr algn="l"/>
              <a:r>
                <a:rPr lang="en-US" sz="1600" dirty="0" smtClean="0">
                  <a:solidFill>
                    <a:schemeClr val="accent2"/>
                  </a:solidFill>
                  <a:latin typeface="Calibri" panose="020F0502020204030204" pitchFamily="34" charset="0"/>
                </a:rPr>
                <a:t>Data Pipeline</a:t>
              </a:r>
            </a:p>
          </p:txBody>
        </p:sp>
      </p:grpSp>
      <p:pic>
        <p:nvPicPr>
          <p:cNvPr id="51" name="Picture 50"/>
          <p:cNvPicPr>
            <a:picLocks noChangeAspect="1"/>
          </p:cNvPicPr>
          <p:nvPr/>
        </p:nvPicPr>
        <p:blipFill>
          <a:blip r:embed="rId7"/>
          <a:stretch>
            <a:fillRect/>
          </a:stretch>
        </p:blipFill>
        <p:spPr>
          <a:xfrm>
            <a:off x="2303053" y="1325524"/>
            <a:ext cx="656333" cy="733548"/>
          </a:xfrm>
          <a:prstGeom prst="rect">
            <a:avLst/>
          </a:prstGeom>
        </p:spPr>
      </p:pic>
      <p:sp>
        <p:nvSpPr>
          <p:cNvPr id="54" name="Title 3"/>
          <p:cNvSpPr txBox="1">
            <a:spLocks/>
          </p:cNvSpPr>
          <p:nvPr/>
        </p:nvSpPr>
        <p:spPr>
          <a:xfrm>
            <a:off x="1856115" y="2023483"/>
            <a:ext cx="1503241" cy="338554"/>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3600" kern="1200">
                <a:solidFill>
                  <a:schemeClr val="tx1">
                    <a:lumMod val="75000"/>
                  </a:schemeClr>
                </a:solidFill>
                <a:latin typeface="+mj-lt"/>
                <a:ea typeface="+mj-ea"/>
                <a:cs typeface="+mj-cs"/>
              </a:defRPr>
            </a:lvl1pPr>
          </a:lstStyle>
          <a:p>
            <a:r>
              <a:rPr lang="en-US" sz="1600" dirty="0" smtClean="0">
                <a:solidFill>
                  <a:schemeClr val="accent2"/>
                </a:solidFill>
                <a:latin typeface="Calibri" panose="020F0502020204030204" pitchFamily="34" charset="0"/>
              </a:rPr>
              <a:t>DynamoDB</a:t>
            </a:r>
          </a:p>
        </p:txBody>
      </p:sp>
      <p:sp>
        <p:nvSpPr>
          <p:cNvPr id="49" name="TextBox 48"/>
          <p:cNvSpPr txBox="1"/>
          <p:nvPr/>
        </p:nvSpPr>
        <p:spPr>
          <a:xfrm>
            <a:off x="2078133" y="792985"/>
            <a:ext cx="1037463" cy="461665"/>
          </a:xfrm>
          <a:prstGeom prst="rect">
            <a:avLst/>
          </a:prstGeom>
          <a:noFill/>
        </p:spPr>
        <p:txBody>
          <a:bodyPr wrap="none" rtlCol="0">
            <a:spAutoFit/>
          </a:bodyPr>
          <a:lstStyle/>
          <a:p>
            <a:r>
              <a:rPr lang="en-US" sz="2400" dirty="0" smtClean="0">
                <a:solidFill>
                  <a:schemeClr val="accent2"/>
                </a:solidFill>
                <a:latin typeface="Calibri" panose="020F0502020204030204" pitchFamily="34" charset="0"/>
              </a:rPr>
              <a:t>Collect</a:t>
            </a:r>
          </a:p>
        </p:txBody>
      </p:sp>
      <p:sp>
        <p:nvSpPr>
          <p:cNvPr id="84" name="TextBox 83"/>
          <p:cNvSpPr txBox="1"/>
          <p:nvPr/>
        </p:nvSpPr>
        <p:spPr>
          <a:xfrm>
            <a:off x="3467100" y="792984"/>
            <a:ext cx="3191934" cy="461665"/>
          </a:xfrm>
          <a:prstGeom prst="rect">
            <a:avLst/>
          </a:prstGeom>
          <a:noFill/>
        </p:spPr>
        <p:txBody>
          <a:bodyPr wrap="square" rtlCol="0">
            <a:spAutoFit/>
          </a:bodyPr>
          <a:lstStyle/>
          <a:p>
            <a:pPr algn="ctr"/>
            <a:r>
              <a:rPr lang="en-US" sz="2400" dirty="0" smtClean="0">
                <a:solidFill>
                  <a:schemeClr val="accent2"/>
                </a:solidFill>
                <a:latin typeface="Calibri" panose="020F0502020204030204" pitchFamily="34" charset="0"/>
              </a:rPr>
              <a:t>Process  &amp;  Analyze</a:t>
            </a:r>
            <a:endParaRPr lang="en-US" sz="2400" dirty="0">
              <a:solidFill>
                <a:schemeClr val="accent2"/>
              </a:solidFill>
              <a:latin typeface="Calibri" panose="020F0502020204030204" pitchFamily="34" charset="0"/>
            </a:endParaRPr>
          </a:p>
        </p:txBody>
      </p:sp>
      <p:pic>
        <p:nvPicPr>
          <p:cNvPr id="89" name="Picture 8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250" t="17038" r="66573" b="7852"/>
          <a:stretch/>
        </p:blipFill>
        <p:spPr>
          <a:xfrm>
            <a:off x="-318162" y="1328174"/>
            <a:ext cx="2646919" cy="3321754"/>
          </a:xfrm>
          <a:prstGeom prst="rect">
            <a:avLst/>
          </a:prstGeom>
        </p:spPr>
      </p:pic>
      <p:sp>
        <p:nvSpPr>
          <p:cNvPr id="80" name="Right Arrow 79"/>
          <p:cNvSpPr/>
          <p:nvPr/>
        </p:nvSpPr>
        <p:spPr>
          <a:xfrm>
            <a:off x="6658704" y="2741657"/>
            <a:ext cx="396267" cy="403273"/>
          </a:xfrm>
          <a:prstGeom prst="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grpSp>
        <p:nvGrpSpPr>
          <p:cNvPr id="11" name="Group 10"/>
          <p:cNvGrpSpPr/>
          <p:nvPr/>
        </p:nvGrpSpPr>
        <p:grpSpPr>
          <a:xfrm>
            <a:off x="7146066" y="825491"/>
            <a:ext cx="1885950" cy="4135784"/>
            <a:chOff x="7146066" y="825491"/>
            <a:chExt cx="1885950" cy="4135784"/>
          </a:xfrm>
        </p:grpSpPr>
        <p:sp>
          <p:nvSpPr>
            <p:cNvPr id="75" name="TextBox 74"/>
            <p:cNvSpPr txBox="1"/>
            <p:nvPr/>
          </p:nvSpPr>
          <p:spPr>
            <a:xfrm>
              <a:off x="7546956" y="825491"/>
              <a:ext cx="1269386" cy="461665"/>
            </a:xfrm>
            <a:prstGeom prst="rect">
              <a:avLst/>
            </a:prstGeom>
            <a:noFill/>
          </p:spPr>
          <p:txBody>
            <a:bodyPr wrap="none" rtlCol="0">
              <a:spAutoFit/>
            </a:bodyPr>
            <a:lstStyle/>
            <a:p>
              <a:r>
                <a:rPr lang="en-US" sz="2400" dirty="0" smtClean="0">
                  <a:solidFill>
                    <a:schemeClr val="accent2"/>
                  </a:solidFill>
                  <a:latin typeface="Calibri" panose="020F0502020204030204" pitchFamily="34" charset="0"/>
                </a:rPr>
                <a:t>Visualize</a:t>
              </a:r>
            </a:p>
          </p:txBody>
        </p:sp>
        <p:grpSp>
          <p:nvGrpSpPr>
            <p:cNvPr id="3" name="Group 2"/>
            <p:cNvGrpSpPr/>
            <p:nvPr/>
          </p:nvGrpSpPr>
          <p:grpSpPr>
            <a:xfrm>
              <a:off x="7146066" y="1415938"/>
              <a:ext cx="1885950" cy="3545337"/>
              <a:chOff x="7146066" y="1415938"/>
              <a:chExt cx="1885950" cy="3545337"/>
            </a:xfrm>
          </p:grpSpPr>
          <p:grpSp>
            <p:nvGrpSpPr>
              <p:cNvPr id="7" name="Group 6"/>
              <p:cNvGrpSpPr/>
              <p:nvPr/>
            </p:nvGrpSpPr>
            <p:grpSpPr>
              <a:xfrm>
                <a:off x="7146066" y="1415938"/>
                <a:ext cx="1885950" cy="3545337"/>
                <a:chOff x="7194518" y="123826"/>
                <a:chExt cx="1885950" cy="3545337"/>
              </a:xfrm>
            </p:grpSpPr>
            <p:sp>
              <p:nvSpPr>
                <p:cNvPr id="55" name="Rounded Rectangle 54"/>
                <p:cNvSpPr/>
                <p:nvPr/>
              </p:nvSpPr>
              <p:spPr>
                <a:xfrm>
                  <a:off x="7194518" y="123826"/>
                  <a:ext cx="1885950" cy="3545337"/>
                </a:xfrm>
                <a:prstGeom prst="roundRect">
                  <a:avLst>
                    <a:gd name="adj" fmla="val 5555"/>
                  </a:avLst>
                </a:prstGeom>
                <a:solidFill>
                  <a:schemeClr val="bg1"/>
                </a:solidFill>
                <a:ln w="19050">
                  <a:solidFill>
                    <a:schemeClr val="accent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dirty="0" smtClean="0">
                    <a:solidFill>
                      <a:schemeClr val="accent2"/>
                    </a:solidFill>
                  </a:endParaRPr>
                </a:p>
              </p:txBody>
            </p:sp>
            <p:pic>
              <p:nvPicPr>
                <p:cNvPr id="61" name="Picture 8" descr="Tibco-Jaspersoft"/>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89530" y="676362"/>
                  <a:ext cx="1288176" cy="44857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tableau"/>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5864" y="238115"/>
                  <a:ext cx="1496116" cy="32414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4" descr="pentah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47258" y="3117861"/>
                  <a:ext cx="1372180" cy="33080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6" descr="birs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94114" y="2752559"/>
                  <a:ext cx="1078468" cy="23399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4" descr="http://interviewpenguin.com/wp-content/uploads/2011/11/BusinessObjects.png"/>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77380" y="2037898"/>
                  <a:ext cx="1239613" cy="545388"/>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p:cNvPicPr>
                <a:picLocks noChangeAspect="1"/>
              </p:cNvPicPr>
              <p:nvPr/>
            </p:nvPicPr>
            <p:blipFill>
              <a:blip r:embed="rId15">
                <a:clrChange>
                  <a:clrFrom>
                    <a:srgbClr val="FFFFFF"/>
                  </a:clrFrom>
                  <a:clrTo>
                    <a:srgbClr val="FFFFFF">
                      <a:alpha val="0"/>
                    </a:srgbClr>
                  </a:clrTo>
                </a:clrChange>
              </a:blip>
              <a:stretch>
                <a:fillRect/>
              </a:stretch>
            </p:blipFill>
            <p:spPr>
              <a:xfrm>
                <a:off x="7251701" y="2135263"/>
                <a:ext cx="1644604" cy="1073605"/>
              </a:xfrm>
              <a:prstGeom prst="rect">
                <a:avLst/>
              </a:prstGeom>
              <a:ln>
                <a:noFill/>
              </a:ln>
              <a:effectLst/>
            </p:spPr>
          </p:pic>
          <p:pic>
            <p:nvPicPr>
              <p:cNvPr id="38" name="Picture 37"/>
              <p:cNvPicPr>
                <a:picLocks noChangeAspect="1"/>
              </p:cNvPicPr>
              <p:nvPr/>
            </p:nvPicPr>
            <p:blipFill>
              <a:blip r:embed="rId16">
                <a:clrChange>
                  <a:clrFrom>
                    <a:srgbClr val="FFFFFF"/>
                  </a:clrFrom>
                  <a:clrTo>
                    <a:srgbClr val="FFFFFF">
                      <a:alpha val="0"/>
                    </a:srgbClr>
                  </a:clrTo>
                </a:clrChange>
              </a:blip>
              <a:stretch>
                <a:fillRect/>
              </a:stretch>
            </p:blipFill>
            <p:spPr>
              <a:xfrm>
                <a:off x="7445662" y="2605090"/>
                <a:ext cx="1256682" cy="854109"/>
              </a:xfrm>
              <a:prstGeom prst="rect">
                <a:avLst/>
              </a:prstGeom>
              <a:ln>
                <a:noFill/>
              </a:ln>
              <a:effectLst/>
            </p:spPr>
          </p:pic>
        </p:grpSp>
      </p:grpSp>
      <p:grpSp>
        <p:nvGrpSpPr>
          <p:cNvPr id="9" name="Group 8"/>
          <p:cNvGrpSpPr/>
          <p:nvPr/>
        </p:nvGrpSpPr>
        <p:grpSpPr>
          <a:xfrm>
            <a:off x="3161222" y="2715096"/>
            <a:ext cx="2372869" cy="436186"/>
            <a:chOff x="3161222" y="2715096"/>
            <a:chExt cx="2372869" cy="436186"/>
          </a:xfrm>
        </p:grpSpPr>
        <p:sp>
          <p:nvSpPr>
            <p:cNvPr id="79" name="Right Arrow 78"/>
            <p:cNvSpPr/>
            <p:nvPr/>
          </p:nvSpPr>
          <p:spPr>
            <a:xfrm>
              <a:off x="5137824" y="2748009"/>
              <a:ext cx="396267" cy="403273"/>
            </a:xfrm>
            <a:prstGeom prst="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sp>
          <p:nvSpPr>
            <p:cNvPr id="14" name="Right Arrow 13"/>
            <p:cNvSpPr/>
            <p:nvPr/>
          </p:nvSpPr>
          <p:spPr>
            <a:xfrm>
              <a:off x="3161222" y="2715096"/>
              <a:ext cx="396267" cy="403273"/>
            </a:xfrm>
            <a:prstGeom prst="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solidFill>
              </a:endParaRPr>
            </a:p>
          </p:txBody>
        </p:sp>
      </p:grpSp>
      <p:grpSp>
        <p:nvGrpSpPr>
          <p:cNvPr id="4" name="Group 3"/>
          <p:cNvGrpSpPr/>
          <p:nvPr/>
        </p:nvGrpSpPr>
        <p:grpSpPr>
          <a:xfrm>
            <a:off x="3658597" y="2683524"/>
            <a:ext cx="1311928" cy="2643157"/>
            <a:chOff x="3658597" y="2683524"/>
            <a:chExt cx="1311928" cy="2643157"/>
          </a:xfrm>
        </p:grpSpPr>
        <p:pic>
          <p:nvPicPr>
            <p:cNvPr id="37" name="Picture 36"/>
            <p:cNvPicPr>
              <a:picLocks noChangeAspect="1"/>
            </p:cNvPicPr>
            <p:nvPr/>
          </p:nvPicPr>
          <p:blipFill>
            <a:blip r:embed="rId17">
              <a:clrChange>
                <a:clrFrom>
                  <a:srgbClr val="FFFFFF"/>
                </a:clrFrom>
                <a:clrTo>
                  <a:srgbClr val="FFFFFF">
                    <a:alpha val="0"/>
                  </a:srgbClr>
                </a:clrTo>
              </a:clrChange>
            </a:blip>
            <a:stretch>
              <a:fillRect/>
            </a:stretch>
          </p:blipFill>
          <p:spPr>
            <a:xfrm>
              <a:off x="3658597" y="3188606"/>
              <a:ext cx="1311928" cy="869084"/>
            </a:xfrm>
            <a:prstGeom prst="rect">
              <a:avLst/>
            </a:prstGeom>
            <a:ln>
              <a:noFill/>
            </a:ln>
            <a:effectLst/>
          </p:spPr>
        </p:pic>
        <p:pic>
          <p:nvPicPr>
            <p:cNvPr id="2050" name="Picture 2" descr="https://community.informatica.com/themes/infa_communities/resources/images/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93653" y="2683524"/>
              <a:ext cx="1080179" cy="2759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3.amazonaws.com/awsmp-logos/company_logos/ee912d59-2aec-432a-804f-c8ba7ecc25c3.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61234" y="3109207"/>
              <a:ext cx="1091406" cy="25757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20">
              <a:clrChange>
                <a:clrFrom>
                  <a:srgbClr val="FFFFFF"/>
                </a:clrFrom>
                <a:clrTo>
                  <a:srgbClr val="FFFFFF">
                    <a:alpha val="0"/>
                  </a:srgbClr>
                </a:clrTo>
              </a:clrChange>
            </a:blip>
            <a:stretch>
              <a:fillRect/>
            </a:stretch>
          </p:blipFill>
          <p:spPr>
            <a:xfrm>
              <a:off x="3733705" y="3972384"/>
              <a:ext cx="1031666" cy="689241"/>
            </a:xfrm>
            <a:prstGeom prst="rect">
              <a:avLst/>
            </a:prstGeom>
            <a:ln>
              <a:noFill/>
            </a:ln>
            <a:effectLst/>
          </p:spPr>
        </p:pic>
        <p:pic>
          <p:nvPicPr>
            <p:cNvPr id="41" name="Picture 40"/>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52755" y="4582589"/>
              <a:ext cx="1118935" cy="744092"/>
            </a:xfrm>
            <a:prstGeom prst="rect">
              <a:avLst/>
            </a:prstGeom>
            <a:ln>
              <a:noFill/>
            </a:ln>
            <a:effectLst/>
          </p:spPr>
        </p:pic>
        <p:pic>
          <p:nvPicPr>
            <p:cNvPr id="42" name="Picture 41"/>
            <p:cNvPicPr>
              <a:picLocks noChangeAspect="1"/>
            </p:cNvPicPr>
            <p:nvPr/>
          </p:nvPicPr>
          <p:blipFill>
            <a:blip r:embed="rId22">
              <a:clrChange>
                <a:clrFrom>
                  <a:srgbClr val="FFFFFF"/>
                </a:clrFrom>
                <a:clrTo>
                  <a:srgbClr val="FFFFFF">
                    <a:alpha val="0"/>
                  </a:srgbClr>
                </a:clrTo>
              </a:clrChange>
            </a:blip>
            <a:stretch>
              <a:fillRect/>
            </a:stretch>
          </p:blipFill>
          <p:spPr>
            <a:xfrm>
              <a:off x="3735520" y="3555119"/>
              <a:ext cx="1235003" cy="841312"/>
            </a:xfrm>
            <a:prstGeom prst="rect">
              <a:avLst/>
            </a:prstGeom>
            <a:ln>
              <a:noFill/>
            </a:ln>
            <a:effectLst/>
          </p:spPr>
        </p:pic>
        <p:pic>
          <p:nvPicPr>
            <p:cNvPr id="43" name="Picture 42"/>
            <p:cNvPicPr>
              <a:picLocks noChangeAspect="1"/>
            </p:cNvPicPr>
            <p:nvPr/>
          </p:nvPicPr>
          <p:blipFill>
            <a:blip r:embed="rId23">
              <a:clrChange>
                <a:clrFrom>
                  <a:srgbClr val="FFFFFF"/>
                </a:clrFrom>
                <a:clrTo>
                  <a:srgbClr val="FFFFFF">
                    <a:alpha val="0"/>
                  </a:srgbClr>
                </a:clrTo>
              </a:clrChange>
            </a:blip>
            <a:stretch>
              <a:fillRect/>
            </a:stretch>
          </p:blipFill>
          <p:spPr>
            <a:xfrm>
              <a:off x="3743344" y="4193443"/>
              <a:ext cx="1147453" cy="763327"/>
            </a:xfrm>
            <a:prstGeom prst="rect">
              <a:avLst/>
            </a:prstGeom>
            <a:ln>
              <a:noFill/>
            </a:ln>
            <a:effectLst/>
          </p:spPr>
        </p:pic>
      </p:grpSp>
    </p:spTree>
    <p:extLst>
      <p:ext uri="{BB962C8B-B14F-4D97-AF65-F5344CB8AC3E}">
        <p14:creationId xmlns:p14="http://schemas.microsoft.com/office/powerpoint/2010/main" val="1632141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DA_ProServe.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35925" y="0"/>
            <a:ext cx="2408075" cy="1003300"/>
          </a:xfrm>
          <a:prstGeom prst="rect">
            <a:avLst/>
          </a:prstGeom>
        </p:spPr>
      </p:pic>
      <p:sp>
        <p:nvSpPr>
          <p:cNvPr id="17" name="Title 1"/>
          <p:cNvSpPr>
            <a:spLocks noGrp="1"/>
          </p:cNvSpPr>
          <p:nvPr>
            <p:ph type="title"/>
          </p:nvPr>
        </p:nvSpPr>
        <p:spPr>
          <a:xfrm>
            <a:off x="336789" y="114936"/>
            <a:ext cx="8205304" cy="857250"/>
          </a:xfrm>
        </p:spPr>
        <p:txBody>
          <a:bodyPr>
            <a:normAutofit fontScale="90000"/>
          </a:bodyPr>
          <a:lstStyle/>
          <a:p>
            <a:r>
              <a:rPr lang="en-US" dirty="0" smtClean="0"/>
              <a:t>AWS </a:t>
            </a:r>
            <a:r>
              <a:rPr lang="en-US" dirty="0"/>
              <a:t>P</a:t>
            </a:r>
            <a:r>
              <a:rPr lang="en-US" dirty="0" smtClean="0"/>
              <a:t>rofessional Services	</a:t>
            </a:r>
            <a:r>
              <a:rPr lang="en-US" sz="1600" dirty="0" smtClean="0"/>
              <a:t/>
            </a:r>
            <a:br>
              <a:rPr lang="en-US" sz="1600" dirty="0" smtClean="0"/>
            </a:br>
            <a:r>
              <a:rPr lang="en-US" sz="2200" b="0" dirty="0" smtClean="0">
                <a:solidFill>
                  <a:schemeClr val="accent2"/>
                </a:solidFill>
              </a:rPr>
              <a:t>Partnering in Your Journey</a:t>
            </a:r>
            <a:endParaRPr lang="en-US" sz="2200" b="0" dirty="0">
              <a:solidFill>
                <a:schemeClr val="accent2"/>
              </a:solidFill>
            </a:endParaRPr>
          </a:p>
        </p:txBody>
      </p:sp>
      <p:cxnSp>
        <p:nvCxnSpPr>
          <p:cNvPr id="18" name="Straight Connector 17"/>
          <p:cNvCxnSpPr/>
          <p:nvPr/>
        </p:nvCxnSpPr>
        <p:spPr>
          <a:xfrm>
            <a:off x="2304342" y="1175291"/>
            <a:ext cx="0" cy="3383280"/>
          </a:xfrm>
          <a:prstGeom prst="line">
            <a:avLst/>
          </a:prstGeom>
          <a:ln w="1270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526818" y="1175004"/>
            <a:ext cx="0" cy="3383280"/>
          </a:xfrm>
          <a:prstGeom prst="line">
            <a:avLst/>
          </a:prstGeom>
          <a:ln w="1270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747902" y="1175004"/>
            <a:ext cx="0" cy="3383280"/>
          </a:xfrm>
          <a:prstGeom prst="line">
            <a:avLst/>
          </a:prstGeom>
          <a:ln w="12700" cmpd="sng">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334432" y="1250462"/>
            <a:ext cx="1778000" cy="2986198"/>
            <a:chOff x="266700" y="1199662"/>
            <a:chExt cx="1778000" cy="2986198"/>
          </a:xfrm>
        </p:grpSpPr>
        <p:grpSp>
          <p:nvGrpSpPr>
            <p:cNvPr id="22" name="Group 21"/>
            <p:cNvGrpSpPr/>
            <p:nvPr/>
          </p:nvGrpSpPr>
          <p:grpSpPr>
            <a:xfrm>
              <a:off x="452351" y="1199662"/>
              <a:ext cx="1415576" cy="1397824"/>
              <a:chOff x="166539" y="937075"/>
              <a:chExt cx="1415576" cy="1397824"/>
            </a:xfrm>
          </p:grpSpPr>
          <p:pic>
            <p:nvPicPr>
              <p:cNvPr id="24" name="Picture 23" descr="Screen Shot 2015-03-08 at 5.32.38 PM.png"/>
              <p:cNvPicPr>
                <a:picLocks noChangeAspect="1"/>
              </p:cNvPicPr>
              <p:nvPr/>
            </p:nvPicPr>
            <p:blipFill rotWithShape="1">
              <a:blip r:embed="rId4">
                <a:extLst>
                  <a:ext uri="{28A0092B-C50C-407E-A947-70E740481C1C}">
                    <a14:useLocalDpi xmlns:a14="http://schemas.microsoft.com/office/drawing/2010/main" val="0"/>
                  </a:ext>
                </a:extLst>
              </a:blip>
              <a:srcRect l="11395" t="16436" r="19640" b="8733"/>
              <a:stretch/>
            </p:blipFill>
            <p:spPr>
              <a:xfrm>
                <a:off x="312259" y="937075"/>
                <a:ext cx="992802" cy="978723"/>
              </a:xfrm>
              <a:prstGeom prst="rect">
                <a:avLst/>
              </a:prstGeom>
            </p:spPr>
          </p:pic>
          <p:sp>
            <p:nvSpPr>
              <p:cNvPr id="25" name="TextBox 24"/>
              <p:cNvSpPr txBox="1"/>
              <p:nvPr/>
            </p:nvSpPr>
            <p:spPr>
              <a:xfrm>
                <a:off x="166539" y="1811679"/>
                <a:ext cx="1415576" cy="523220"/>
              </a:xfrm>
              <a:prstGeom prst="rect">
                <a:avLst/>
              </a:prstGeom>
              <a:noFill/>
            </p:spPr>
            <p:txBody>
              <a:bodyPr wrap="square" rtlCol="0">
                <a:spAutoFit/>
              </a:bodyPr>
              <a:lstStyle/>
              <a:p>
                <a:pPr algn="ctr"/>
                <a:r>
                  <a:rPr lang="en-US" sz="1400" dirty="0" smtClean="0"/>
                  <a:t>Technical Specialists</a:t>
                </a:r>
                <a:endParaRPr lang="en-US" sz="1400" dirty="0"/>
              </a:p>
            </p:txBody>
          </p:sp>
        </p:grpSp>
        <p:sp>
          <p:nvSpPr>
            <p:cNvPr id="23" name="TextBox 22"/>
            <p:cNvSpPr txBox="1"/>
            <p:nvPr/>
          </p:nvSpPr>
          <p:spPr>
            <a:xfrm>
              <a:off x="266700" y="2616200"/>
              <a:ext cx="1778000" cy="1569660"/>
            </a:xfrm>
            <a:prstGeom prst="rect">
              <a:avLst/>
            </a:prstGeom>
            <a:noFill/>
          </p:spPr>
          <p:txBody>
            <a:bodyPr wrap="square" rtlCol="0">
              <a:spAutoFit/>
            </a:bodyPr>
            <a:lstStyle/>
            <a:p>
              <a:pPr algn="ctr"/>
              <a:r>
                <a:rPr lang="en-US" sz="1200" dirty="0" smtClean="0"/>
                <a:t>Specialty practices for AWS skills transfer, security, infrastructure architecture, application optimization, analytics, big data, and operational integration</a:t>
              </a:r>
              <a:endParaRPr lang="en-US" sz="1200" dirty="0"/>
            </a:p>
          </p:txBody>
        </p:sp>
      </p:grpSp>
      <p:grpSp>
        <p:nvGrpSpPr>
          <p:cNvPr id="26" name="Group 25"/>
          <p:cNvGrpSpPr/>
          <p:nvPr/>
        </p:nvGrpSpPr>
        <p:grpSpPr>
          <a:xfrm>
            <a:off x="2548464" y="1257301"/>
            <a:ext cx="1778000" cy="2979359"/>
            <a:chOff x="2413000" y="1206501"/>
            <a:chExt cx="1778000" cy="2979359"/>
          </a:xfrm>
        </p:grpSpPr>
        <p:grpSp>
          <p:nvGrpSpPr>
            <p:cNvPr id="27" name="Group 26"/>
            <p:cNvGrpSpPr/>
            <p:nvPr/>
          </p:nvGrpSpPr>
          <p:grpSpPr>
            <a:xfrm>
              <a:off x="2581344" y="1206501"/>
              <a:ext cx="1415576" cy="1379315"/>
              <a:chOff x="6328460" y="1101352"/>
              <a:chExt cx="1415576" cy="1379315"/>
            </a:xfrm>
          </p:grpSpPr>
          <p:pic>
            <p:nvPicPr>
              <p:cNvPr id="29" name="Picture 28" descr="Screen Shot 2015-03-08 at 5.32.45 PM.png"/>
              <p:cNvPicPr>
                <a:picLocks noChangeAspect="1"/>
              </p:cNvPicPr>
              <p:nvPr/>
            </p:nvPicPr>
            <p:blipFill rotWithShape="1">
              <a:blip r:embed="rId5">
                <a:extLst>
                  <a:ext uri="{28A0092B-C50C-407E-A947-70E740481C1C}">
                    <a14:useLocalDpi xmlns:a14="http://schemas.microsoft.com/office/drawing/2010/main" val="0"/>
                  </a:ext>
                </a:extLst>
              </a:blip>
              <a:srcRect l="10303" t="7609" r="14457" b="13921"/>
              <a:stretch/>
            </p:blipFill>
            <p:spPr>
              <a:xfrm>
                <a:off x="6392540" y="1101352"/>
                <a:ext cx="1176844" cy="938970"/>
              </a:xfrm>
              <a:prstGeom prst="rect">
                <a:avLst/>
              </a:prstGeom>
            </p:spPr>
          </p:pic>
          <p:sp>
            <p:nvSpPr>
              <p:cNvPr id="30" name="TextBox 29"/>
              <p:cNvSpPr txBox="1"/>
              <p:nvPr/>
            </p:nvSpPr>
            <p:spPr>
              <a:xfrm>
                <a:off x="6328460" y="1957447"/>
                <a:ext cx="1415576" cy="523220"/>
              </a:xfrm>
              <a:prstGeom prst="rect">
                <a:avLst/>
              </a:prstGeom>
              <a:noFill/>
            </p:spPr>
            <p:txBody>
              <a:bodyPr wrap="square" rtlCol="0">
                <a:spAutoFit/>
              </a:bodyPr>
              <a:lstStyle/>
              <a:p>
                <a:pPr algn="ctr"/>
                <a:r>
                  <a:rPr lang="en-US" sz="1400" dirty="0" smtClean="0"/>
                  <a:t>Advisory Services</a:t>
                </a:r>
                <a:endParaRPr lang="en-US" sz="1400" dirty="0"/>
              </a:p>
            </p:txBody>
          </p:sp>
        </p:grpSp>
        <p:sp>
          <p:nvSpPr>
            <p:cNvPr id="28" name="TextBox 27"/>
            <p:cNvSpPr txBox="1"/>
            <p:nvPr/>
          </p:nvSpPr>
          <p:spPr>
            <a:xfrm>
              <a:off x="2413000" y="2616200"/>
              <a:ext cx="1778000" cy="1569660"/>
            </a:xfrm>
            <a:prstGeom prst="rect">
              <a:avLst/>
            </a:prstGeom>
            <a:noFill/>
          </p:spPr>
          <p:txBody>
            <a:bodyPr wrap="square" rtlCol="0">
              <a:spAutoFit/>
            </a:bodyPr>
            <a:lstStyle/>
            <a:p>
              <a:pPr algn="ctr"/>
              <a:r>
                <a:rPr lang="en-US" sz="1200" dirty="0" smtClean="0"/>
                <a:t>Portfolio strategy and planning, cost/benefit modeling, governance, change management and risk management as it relates to implementing the AWS platform</a:t>
              </a:r>
              <a:endParaRPr lang="en-US" sz="1200" dirty="0"/>
            </a:p>
          </p:txBody>
        </p:sp>
      </p:grpSp>
      <p:grpSp>
        <p:nvGrpSpPr>
          <p:cNvPr id="31" name="Group 30"/>
          <p:cNvGrpSpPr/>
          <p:nvPr/>
        </p:nvGrpSpPr>
        <p:grpSpPr>
          <a:xfrm>
            <a:off x="4728632" y="1181101"/>
            <a:ext cx="1778000" cy="3068259"/>
            <a:chOff x="4660900" y="1130301"/>
            <a:chExt cx="1778000" cy="3068259"/>
          </a:xfrm>
        </p:grpSpPr>
        <p:grpSp>
          <p:nvGrpSpPr>
            <p:cNvPr id="32" name="Group 31"/>
            <p:cNvGrpSpPr/>
            <p:nvPr/>
          </p:nvGrpSpPr>
          <p:grpSpPr>
            <a:xfrm>
              <a:off x="4837341" y="1130301"/>
              <a:ext cx="1415576" cy="1335605"/>
              <a:chOff x="3129275" y="1560968"/>
              <a:chExt cx="1415576" cy="1335605"/>
            </a:xfrm>
          </p:grpSpPr>
          <p:pic>
            <p:nvPicPr>
              <p:cNvPr id="34" name="Picture 33" descr="Screen Shot 2015-03-08 at 5.32.50 PM.png"/>
              <p:cNvPicPr>
                <a:picLocks noChangeAspect="1"/>
              </p:cNvPicPr>
              <p:nvPr/>
            </p:nvPicPr>
            <p:blipFill rotWithShape="1">
              <a:blip r:embed="rId6">
                <a:extLst>
                  <a:ext uri="{28A0092B-C50C-407E-A947-70E740481C1C}">
                    <a14:useLocalDpi xmlns:a14="http://schemas.microsoft.com/office/drawing/2010/main" val="0"/>
                  </a:ext>
                </a:extLst>
              </a:blip>
              <a:srcRect l="11245" t="6994" r="12749" b="11023"/>
              <a:stretch/>
            </p:blipFill>
            <p:spPr>
              <a:xfrm>
                <a:off x="3214905" y="1560968"/>
                <a:ext cx="1228348" cy="1021480"/>
              </a:xfrm>
              <a:prstGeom prst="rect">
                <a:avLst/>
              </a:prstGeom>
            </p:spPr>
          </p:pic>
          <p:sp>
            <p:nvSpPr>
              <p:cNvPr id="35" name="TextBox 34"/>
              <p:cNvSpPr txBox="1"/>
              <p:nvPr/>
            </p:nvSpPr>
            <p:spPr>
              <a:xfrm>
                <a:off x="3129275" y="2588796"/>
                <a:ext cx="1415576" cy="307777"/>
              </a:xfrm>
              <a:prstGeom prst="rect">
                <a:avLst/>
              </a:prstGeom>
              <a:noFill/>
            </p:spPr>
            <p:txBody>
              <a:bodyPr wrap="square" rtlCol="0">
                <a:spAutoFit/>
              </a:bodyPr>
              <a:lstStyle/>
              <a:p>
                <a:pPr algn="ctr"/>
                <a:r>
                  <a:rPr lang="en-US" sz="1400" dirty="0" smtClean="0"/>
                  <a:t>Collaboration</a:t>
                </a:r>
                <a:endParaRPr lang="en-US" sz="1400" dirty="0"/>
              </a:p>
            </p:txBody>
          </p:sp>
        </p:grpSp>
        <p:sp>
          <p:nvSpPr>
            <p:cNvPr id="33" name="TextBox 32"/>
            <p:cNvSpPr txBox="1"/>
            <p:nvPr/>
          </p:nvSpPr>
          <p:spPr>
            <a:xfrm>
              <a:off x="4660900" y="2628900"/>
              <a:ext cx="1778000" cy="1569660"/>
            </a:xfrm>
            <a:prstGeom prst="rect">
              <a:avLst/>
            </a:prstGeom>
            <a:noFill/>
          </p:spPr>
          <p:txBody>
            <a:bodyPr wrap="square" rtlCol="0">
              <a:spAutoFit/>
            </a:bodyPr>
            <a:lstStyle/>
            <a:p>
              <a:pPr algn="ctr"/>
              <a:r>
                <a:rPr lang="en-US" sz="1200" dirty="0" smtClean="0"/>
                <a:t>Working together with you and APN Premier Partners you already trust to provide you with access to all resources needed to realize breakthrough results</a:t>
              </a:r>
              <a:endParaRPr lang="en-US" sz="1200" dirty="0"/>
            </a:p>
          </p:txBody>
        </p:sp>
      </p:grpSp>
      <p:grpSp>
        <p:nvGrpSpPr>
          <p:cNvPr id="36" name="Group 35"/>
          <p:cNvGrpSpPr/>
          <p:nvPr/>
        </p:nvGrpSpPr>
        <p:grpSpPr>
          <a:xfrm>
            <a:off x="7001932" y="1165984"/>
            <a:ext cx="1778000" cy="3057976"/>
            <a:chOff x="6934200" y="1115184"/>
            <a:chExt cx="1778000" cy="3057976"/>
          </a:xfrm>
        </p:grpSpPr>
        <p:grpSp>
          <p:nvGrpSpPr>
            <p:cNvPr id="37" name="Group 36"/>
            <p:cNvGrpSpPr/>
            <p:nvPr/>
          </p:nvGrpSpPr>
          <p:grpSpPr>
            <a:xfrm>
              <a:off x="7116639" y="1115184"/>
              <a:ext cx="1415576" cy="1455412"/>
              <a:chOff x="1588793" y="886120"/>
              <a:chExt cx="1415576" cy="1455412"/>
            </a:xfrm>
          </p:grpSpPr>
          <p:pic>
            <p:nvPicPr>
              <p:cNvPr id="49" name="Picture 48" descr="Screen Shot 2015-03-08 at 5.32.53 PM.png"/>
              <p:cNvPicPr>
                <a:picLocks noChangeAspect="1"/>
              </p:cNvPicPr>
              <p:nvPr/>
            </p:nvPicPr>
            <p:blipFill rotWithShape="1">
              <a:blip r:embed="rId7">
                <a:extLst>
                  <a:ext uri="{28A0092B-C50C-407E-A947-70E740481C1C}">
                    <a14:useLocalDpi xmlns:a14="http://schemas.microsoft.com/office/drawing/2010/main" val="0"/>
                  </a:ext>
                </a:extLst>
              </a:blip>
              <a:srcRect l="9718" t="1772" r="14379" b="12401"/>
              <a:stretch/>
            </p:blipFill>
            <p:spPr>
              <a:xfrm>
                <a:off x="1686201" y="886120"/>
                <a:ext cx="1103317" cy="1008854"/>
              </a:xfrm>
              <a:prstGeom prst="rect">
                <a:avLst/>
              </a:prstGeom>
            </p:spPr>
          </p:pic>
          <p:sp>
            <p:nvSpPr>
              <p:cNvPr id="50" name="TextBox 49"/>
              <p:cNvSpPr txBox="1"/>
              <p:nvPr/>
            </p:nvSpPr>
            <p:spPr>
              <a:xfrm>
                <a:off x="1588793" y="1818312"/>
                <a:ext cx="1415576" cy="523220"/>
              </a:xfrm>
              <a:prstGeom prst="rect">
                <a:avLst/>
              </a:prstGeom>
              <a:noFill/>
            </p:spPr>
            <p:txBody>
              <a:bodyPr wrap="square" rtlCol="0">
                <a:spAutoFit/>
              </a:bodyPr>
              <a:lstStyle/>
              <a:p>
                <a:pPr algn="ctr"/>
                <a:r>
                  <a:rPr lang="en-US" sz="1400" dirty="0" smtClean="0"/>
                  <a:t>Proven Process</a:t>
                </a:r>
                <a:endParaRPr lang="en-US" sz="1400" dirty="0"/>
              </a:p>
            </p:txBody>
          </p:sp>
        </p:grpSp>
        <p:sp>
          <p:nvSpPr>
            <p:cNvPr id="40" name="TextBox 39"/>
            <p:cNvSpPr txBox="1"/>
            <p:nvPr/>
          </p:nvSpPr>
          <p:spPr>
            <a:xfrm>
              <a:off x="6934200" y="2603500"/>
              <a:ext cx="1778000" cy="1569660"/>
            </a:xfrm>
            <a:prstGeom prst="rect">
              <a:avLst/>
            </a:prstGeom>
            <a:noFill/>
          </p:spPr>
          <p:txBody>
            <a:bodyPr wrap="square" rtlCol="0">
              <a:spAutoFit/>
            </a:bodyPr>
            <a:lstStyle/>
            <a:p>
              <a:pPr algn="ctr"/>
              <a:r>
                <a:rPr lang="en-US" sz="1200" dirty="0" smtClean="0"/>
                <a:t>Best practices and patterns to help your teams get the foundation right, deploy and migrate workloads, and create a modern IT operating model to support your business</a:t>
              </a:r>
              <a:endParaRPr lang="en-US" sz="1200" dirty="0"/>
            </a:p>
          </p:txBody>
        </p:sp>
      </p:grpSp>
    </p:spTree>
    <p:extLst>
      <p:ext uri="{BB962C8B-B14F-4D97-AF65-F5344CB8AC3E}">
        <p14:creationId xmlns:p14="http://schemas.microsoft.com/office/powerpoint/2010/main" val="462185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riteria for big data competency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84813073"/>
              </p:ext>
            </p:extLst>
          </p:nvPr>
        </p:nvGraphicFramePr>
        <p:xfrm>
          <a:off x="320251" y="1133474"/>
          <a:ext cx="8104929" cy="3744224"/>
        </p:xfrm>
        <a:graphic>
          <a:graphicData uri="http://schemas.openxmlformats.org/drawingml/2006/table">
            <a:tbl>
              <a:tblPr firstRow="1" bandRow="1">
                <a:tableStyleId>{5C22544A-7EE6-4342-B048-85BDC9FD1C3A}</a:tableStyleId>
              </a:tblPr>
              <a:tblGrid>
                <a:gridCol w="1870499"/>
                <a:gridCol w="2876550"/>
                <a:gridCol w="3357880"/>
              </a:tblGrid>
              <a:tr h="470352">
                <a:tc>
                  <a:txBody>
                    <a:bodyPr/>
                    <a:lstStyle/>
                    <a:p>
                      <a:pPr algn="ctr"/>
                      <a:endParaRPr lang="en-US"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effectLst>
                            <a:outerShdw blurRad="38100" dist="38100" dir="2700000" algn="tl">
                              <a:srgbClr val="000000">
                                <a:alpha val="43137"/>
                              </a:srgbClr>
                            </a:outerShdw>
                          </a:effectLst>
                          <a:latin typeface="Calibri" panose="020F0502020204030204" pitchFamily="34" charset="0"/>
                        </a:rPr>
                        <a:t>Technology (ISV) </a:t>
                      </a:r>
                      <a:endParaRPr lang="en-US" sz="2000" dirty="0">
                        <a:effectLst>
                          <a:outerShdw blurRad="38100" dist="38100" dir="2700000" algn="tl">
                            <a:srgbClr val="000000">
                              <a:alpha val="43137"/>
                            </a:srgbClr>
                          </a:outerShdw>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effectLst>
                            <a:outerShdw blurRad="38100" dist="38100" dir="2700000" algn="tl">
                              <a:srgbClr val="000000">
                                <a:alpha val="43137"/>
                              </a:srgbClr>
                            </a:outerShdw>
                          </a:effectLst>
                          <a:latin typeface="Calibri" panose="020F0502020204030204" pitchFamily="34" charset="0"/>
                        </a:rPr>
                        <a:t>Consulting  (SI)</a:t>
                      </a:r>
                      <a:endParaRPr lang="en-US" sz="2000" dirty="0">
                        <a:effectLst>
                          <a:outerShdw blurRad="38100" dist="38100" dir="2700000" algn="tl">
                            <a:srgbClr val="000000">
                              <a:alpha val="43137"/>
                            </a:srgbClr>
                          </a:outerShdw>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1157">
                <a:tc>
                  <a:txBody>
                    <a:bodyPr/>
                    <a:lstStyle/>
                    <a:p>
                      <a:pPr algn="l"/>
                      <a:r>
                        <a:rPr lang="en-US" sz="1800" dirty="0" smtClean="0">
                          <a:latin typeface="Calibri" panose="020F0502020204030204" pitchFamily="34" charset="0"/>
                        </a:rPr>
                        <a:t>APN Membership</a:t>
                      </a:r>
                      <a:endParaRPr lang="en-US" sz="1800"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400" dirty="0" smtClean="0">
                          <a:latin typeface="Century Gothic" panose="020B0502020202020204" pitchFamily="34" charset="0"/>
                        </a:rPr>
                        <a:t>Advanced Partner</a:t>
                      </a:r>
                      <a:endParaRPr lang="en-US"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r>
              <a:tr h="378574">
                <a:tc>
                  <a:txBody>
                    <a:bodyPr/>
                    <a:lstStyle/>
                    <a:p>
                      <a:pPr algn="l"/>
                      <a:r>
                        <a:rPr lang="en-US" sz="1800" dirty="0" smtClean="0">
                          <a:latin typeface="Calibri" panose="020F0502020204030204" pitchFamily="34" charset="0"/>
                        </a:rPr>
                        <a:t>AWS Support</a:t>
                      </a:r>
                      <a:endParaRPr lang="en-US" sz="1800"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400" dirty="0" smtClean="0">
                          <a:latin typeface="Century Gothic" panose="020B0502020202020204" pitchFamily="34" charset="0"/>
                        </a:rPr>
                        <a:t>Business</a:t>
                      </a:r>
                      <a:r>
                        <a:rPr lang="en-US" sz="1400" baseline="0" dirty="0" smtClean="0">
                          <a:latin typeface="Century Gothic" panose="020B0502020202020204" pitchFamily="34" charset="0"/>
                        </a:rPr>
                        <a:t> Level </a:t>
                      </a:r>
                      <a:endParaRPr lang="en-US"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r>
              <a:tr h="431157">
                <a:tc>
                  <a:txBody>
                    <a:bodyPr/>
                    <a:lstStyle/>
                    <a:p>
                      <a:pPr algn="l"/>
                      <a:r>
                        <a:rPr lang="en-US" sz="1800" dirty="0" smtClean="0">
                          <a:latin typeface="Calibri" panose="020F0502020204030204" pitchFamily="34" charset="0"/>
                        </a:rPr>
                        <a:t>Customer</a:t>
                      </a:r>
                      <a:r>
                        <a:rPr lang="en-US" sz="1800" baseline="0" dirty="0" smtClean="0">
                          <a:latin typeface="Calibri" panose="020F0502020204030204" pitchFamily="34" charset="0"/>
                        </a:rPr>
                        <a:t> Success</a:t>
                      </a:r>
                      <a:endParaRPr lang="en-US" sz="1800"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latin typeface="Century Gothic" panose="020B0502020202020204" pitchFamily="34" charset="0"/>
                        </a:rPr>
                        <a:t>4+ big data customer references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r>
              <a:tr h="431157">
                <a:tc>
                  <a:txBody>
                    <a:bodyPr/>
                    <a:lstStyle/>
                    <a:p>
                      <a:pPr algn="l"/>
                      <a:r>
                        <a:rPr lang="en-US" sz="1800" dirty="0" smtClean="0">
                          <a:latin typeface="Calibri" panose="020F0502020204030204" pitchFamily="34" charset="0"/>
                        </a:rPr>
                        <a:t>AWS certifications</a:t>
                      </a:r>
                      <a:endParaRPr lang="en-US" sz="1800"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latin typeface="Century Gothic" panose="020B0502020202020204" pitchFamily="34" charset="0"/>
                        </a:rPr>
                        <a:t>4 AWS certified staff</a:t>
                      </a:r>
                      <a:endParaRPr lang="en-US"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0779">
                <a:tc>
                  <a:txBody>
                    <a:bodyPr/>
                    <a:lstStyle/>
                    <a:p>
                      <a:pPr algn="l"/>
                      <a:r>
                        <a:rPr lang="en-US" sz="1800" dirty="0" smtClean="0">
                          <a:latin typeface="Calibri" panose="020F0502020204030204" pitchFamily="34" charset="0"/>
                        </a:rPr>
                        <a:t>Big</a:t>
                      </a:r>
                      <a:r>
                        <a:rPr lang="en-US" sz="1800" baseline="0" dirty="0" smtClean="0">
                          <a:latin typeface="Calibri" panose="020F0502020204030204" pitchFamily="34" charset="0"/>
                        </a:rPr>
                        <a:t> Data Practice</a:t>
                      </a:r>
                      <a:endParaRPr lang="en-US" sz="1800"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400" dirty="0" smtClean="0">
                          <a:latin typeface="Century Gothic" panose="020B0502020202020204" pitchFamily="34" charset="0"/>
                        </a:rPr>
                        <a:t>Public reference to firm's solutions, tools, and guidance on big data</a:t>
                      </a:r>
                      <a:endParaRPr lang="en-US" sz="1400" dirty="0">
                        <a:latin typeface="Century Gothic" panose="020B0502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83667">
                <a:tc>
                  <a:txBody>
                    <a:bodyPr/>
                    <a:lstStyle/>
                    <a:p>
                      <a:pPr algn="l"/>
                      <a:r>
                        <a:rPr lang="en-US" sz="1800" dirty="0" smtClean="0">
                          <a:latin typeface="Calibri" panose="020F0502020204030204" pitchFamily="34" charset="0"/>
                        </a:rPr>
                        <a:t>Solution</a:t>
                      </a:r>
                      <a:r>
                        <a:rPr lang="en-US" sz="1800" baseline="0" dirty="0" smtClean="0">
                          <a:latin typeface="Calibri" panose="020F0502020204030204" pitchFamily="34" charset="0"/>
                        </a:rPr>
                        <a:t> Review</a:t>
                      </a:r>
                      <a:endParaRPr lang="en-US" sz="1800"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30188" indent="-115888">
                        <a:lnSpc>
                          <a:spcPct val="100000"/>
                        </a:lnSpc>
                        <a:spcBef>
                          <a:spcPts val="0"/>
                        </a:spcBef>
                        <a:spcAft>
                          <a:spcPts val="300"/>
                        </a:spcAft>
                        <a:buFont typeface="Arial" panose="020B0604020202020204" pitchFamily="34" charset="0"/>
                        <a:buChar char="•"/>
                      </a:pPr>
                      <a:r>
                        <a:rPr lang="en-US" sz="1400" dirty="0" smtClean="0">
                          <a:effectLst/>
                          <a:latin typeface="Century Gothic" panose="020B0502020202020204" pitchFamily="34" charset="0"/>
                        </a:rPr>
                        <a:t>Product approved by AWS Architect Review Board </a:t>
                      </a:r>
                    </a:p>
                    <a:p>
                      <a:pPr marL="230188" indent="-115888">
                        <a:lnSpc>
                          <a:spcPct val="100000"/>
                        </a:lnSpc>
                        <a:spcBef>
                          <a:spcPts val="0"/>
                        </a:spcBef>
                        <a:spcAft>
                          <a:spcPts val="300"/>
                        </a:spcAft>
                        <a:buFont typeface="Arial" panose="020B0604020202020204" pitchFamily="34" charset="0"/>
                        <a:buChar char="•"/>
                      </a:pPr>
                      <a:r>
                        <a:rPr lang="en-US" sz="1400" dirty="0" smtClean="0">
                          <a:effectLst/>
                          <a:latin typeface="Century Gothic" panose="020B0502020202020204" pitchFamily="34" charset="0"/>
                        </a:rPr>
                        <a:t>Available in 3+ AWS regions</a:t>
                      </a:r>
                      <a:endParaRPr lang="en-US" sz="1400" b="1" dirty="0" smtClean="0">
                        <a:latin typeface="Century Gothic" panose="020B0502020202020204" pitchFamily="34" charset="0"/>
                      </a:endParaRPr>
                    </a:p>
                    <a:p>
                      <a:pPr marL="230188" marR="0" indent="-115888"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400" dirty="0" smtClean="0">
                          <a:effectLst/>
                          <a:latin typeface="Century Gothic" panose="020B0502020202020204" pitchFamily="34" charset="0"/>
                        </a:rPr>
                        <a:t>Public support statement</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TextBox 4"/>
          <p:cNvSpPr txBox="1"/>
          <p:nvPr/>
        </p:nvSpPr>
        <p:spPr>
          <a:xfrm>
            <a:off x="376764" y="687378"/>
            <a:ext cx="7092672" cy="369332"/>
          </a:xfrm>
          <a:prstGeom prst="rect">
            <a:avLst/>
          </a:prstGeom>
          <a:noFill/>
        </p:spPr>
        <p:txBody>
          <a:bodyPr wrap="square" rtlCol="0">
            <a:spAutoFit/>
          </a:bodyPr>
          <a:lstStyle/>
          <a:p>
            <a:r>
              <a:rPr lang="en-US" i="1" dirty="0" smtClean="0">
                <a:solidFill>
                  <a:schemeClr val="accent2"/>
                </a:solidFill>
                <a:latin typeface="Century Gothic" panose="020B0502020202020204" pitchFamily="34" charset="0"/>
              </a:rPr>
              <a:t>Minimum requirements to have a solution / service approved</a:t>
            </a:r>
          </a:p>
        </p:txBody>
      </p:sp>
    </p:spTree>
    <p:extLst>
      <p:ext uri="{BB962C8B-B14F-4D97-AF65-F5344CB8AC3E}">
        <p14:creationId xmlns:p14="http://schemas.microsoft.com/office/powerpoint/2010/main" val="4063849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partner solutions</a:t>
            </a:r>
            <a:endParaRPr lang="en-US" dirty="0"/>
          </a:p>
        </p:txBody>
      </p:sp>
      <p:cxnSp>
        <p:nvCxnSpPr>
          <p:cNvPr id="17" name="Straight Connector 16"/>
          <p:cNvCxnSpPr/>
          <p:nvPr/>
        </p:nvCxnSpPr>
        <p:spPr>
          <a:xfrm>
            <a:off x="0" y="2034219"/>
            <a:ext cx="9144000" cy="971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0" y="2951691"/>
            <a:ext cx="91440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76764" y="687378"/>
            <a:ext cx="7092672" cy="369332"/>
          </a:xfrm>
          <a:prstGeom prst="rect">
            <a:avLst/>
          </a:prstGeom>
          <a:noFill/>
        </p:spPr>
        <p:txBody>
          <a:bodyPr wrap="square" rtlCol="0">
            <a:spAutoFit/>
          </a:bodyPr>
          <a:lstStyle/>
          <a:p>
            <a:r>
              <a:rPr lang="en-US" i="1" dirty="0" smtClean="0">
                <a:solidFill>
                  <a:schemeClr val="accent2"/>
                </a:solidFill>
                <a:latin typeface="Century Gothic" panose="020B0502020202020204" pitchFamily="34" charset="0"/>
              </a:rPr>
              <a:t>Solutions vetted by the AWS Partner Competency Program</a:t>
            </a:r>
          </a:p>
        </p:txBody>
      </p:sp>
      <p:grpSp>
        <p:nvGrpSpPr>
          <p:cNvPr id="39" name="Group 38"/>
          <p:cNvGrpSpPr/>
          <p:nvPr/>
        </p:nvGrpSpPr>
        <p:grpSpPr>
          <a:xfrm>
            <a:off x="0" y="3026311"/>
            <a:ext cx="9144000" cy="1530276"/>
            <a:chOff x="0" y="2864386"/>
            <a:chExt cx="9144000" cy="1530276"/>
          </a:xfrm>
        </p:grpSpPr>
        <p:sp>
          <p:nvSpPr>
            <p:cNvPr id="33" name="Rectangle 32"/>
            <p:cNvSpPr/>
            <p:nvPr/>
          </p:nvSpPr>
          <p:spPr>
            <a:xfrm>
              <a:off x="0" y="2864386"/>
              <a:ext cx="9144000" cy="1530276"/>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8" name="Group 27"/>
            <p:cNvGrpSpPr/>
            <p:nvPr/>
          </p:nvGrpSpPr>
          <p:grpSpPr>
            <a:xfrm>
              <a:off x="297966" y="2984854"/>
              <a:ext cx="1867896" cy="1275271"/>
              <a:chOff x="336124" y="3133157"/>
              <a:chExt cx="1867896" cy="1275271"/>
            </a:xfrm>
          </p:grpSpPr>
          <p:pic>
            <p:nvPicPr>
              <p:cNvPr id="21" name="Picture 20"/>
              <p:cNvPicPr>
                <a:picLocks noChangeAspect="1"/>
              </p:cNvPicPr>
              <p:nvPr/>
            </p:nvPicPr>
            <p:blipFill>
              <a:blip r:embed="rId3"/>
              <a:stretch>
                <a:fillRect/>
              </a:stretch>
            </p:blipFill>
            <p:spPr>
              <a:xfrm>
                <a:off x="336124" y="3133157"/>
                <a:ext cx="894651" cy="602752"/>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4"/>
              <a:stretch>
                <a:fillRect/>
              </a:stretch>
            </p:blipFill>
            <p:spPr>
              <a:xfrm>
                <a:off x="1307522" y="3133157"/>
                <a:ext cx="896498" cy="60275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5"/>
              <a:stretch>
                <a:fillRect/>
              </a:stretch>
            </p:blipFill>
            <p:spPr>
              <a:xfrm>
                <a:off x="342900" y="3820519"/>
                <a:ext cx="887480" cy="587909"/>
              </a:xfrm>
              <a:prstGeom prst="rect">
                <a:avLst/>
              </a:prstGeom>
              <a:ln>
                <a:noFill/>
              </a:ln>
              <a:effectLst>
                <a:outerShdw blurRad="292100" dist="139700" dir="2700000" algn="tl" rotWithShape="0">
                  <a:srgbClr val="333333">
                    <a:alpha val="65000"/>
                  </a:srgbClr>
                </a:outerShdw>
              </a:effectLst>
            </p:spPr>
          </p:pic>
        </p:grpSp>
        <p:grpSp>
          <p:nvGrpSpPr>
            <p:cNvPr id="30" name="Group 29"/>
            <p:cNvGrpSpPr/>
            <p:nvPr/>
          </p:nvGrpSpPr>
          <p:grpSpPr>
            <a:xfrm>
              <a:off x="6998882" y="2979652"/>
              <a:ext cx="1955461" cy="630185"/>
              <a:chOff x="6973542" y="3132987"/>
              <a:chExt cx="1955461" cy="630185"/>
            </a:xfrm>
          </p:grpSpPr>
          <p:pic>
            <p:nvPicPr>
              <p:cNvPr id="20" name="Picture 19"/>
              <p:cNvPicPr>
                <a:picLocks noChangeAspect="1"/>
              </p:cNvPicPr>
              <p:nvPr/>
            </p:nvPicPr>
            <p:blipFill>
              <a:blip r:embed="rId6"/>
              <a:stretch>
                <a:fillRect/>
              </a:stretch>
            </p:blipFill>
            <p:spPr>
              <a:xfrm>
                <a:off x="6973542" y="3132987"/>
                <a:ext cx="935243" cy="630185"/>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7"/>
              <a:stretch>
                <a:fillRect/>
              </a:stretch>
            </p:blipFill>
            <p:spPr>
              <a:xfrm>
                <a:off x="7995317" y="3139390"/>
                <a:ext cx="933686" cy="623782"/>
              </a:xfrm>
              <a:prstGeom prst="rect">
                <a:avLst/>
              </a:prstGeom>
              <a:ln>
                <a:noFill/>
              </a:ln>
              <a:effectLst>
                <a:outerShdw blurRad="292100" dist="139700" dir="2700000" algn="tl" rotWithShape="0">
                  <a:srgbClr val="333333">
                    <a:alpha val="65000"/>
                  </a:srgbClr>
                </a:outerShdw>
              </a:effectLst>
            </p:spPr>
          </p:pic>
        </p:grpSp>
        <p:grpSp>
          <p:nvGrpSpPr>
            <p:cNvPr id="29" name="Group 28"/>
            <p:cNvGrpSpPr/>
            <p:nvPr/>
          </p:nvGrpSpPr>
          <p:grpSpPr>
            <a:xfrm>
              <a:off x="4732619" y="2979652"/>
              <a:ext cx="1974512" cy="635432"/>
              <a:chOff x="4846996" y="3127740"/>
              <a:chExt cx="1974512" cy="635432"/>
            </a:xfrm>
          </p:grpSpPr>
          <p:pic>
            <p:nvPicPr>
              <p:cNvPr id="26" name="Picture 25"/>
              <p:cNvPicPr>
                <a:picLocks noChangeAspect="1"/>
              </p:cNvPicPr>
              <p:nvPr/>
            </p:nvPicPr>
            <p:blipFill>
              <a:blip r:embed="rId8"/>
              <a:stretch>
                <a:fillRect/>
              </a:stretch>
            </p:blipFill>
            <p:spPr>
              <a:xfrm>
                <a:off x="4846996" y="3127740"/>
                <a:ext cx="932782" cy="635432"/>
              </a:xfrm>
              <a:prstGeom prst="rect">
                <a:avLst/>
              </a:prstGeom>
              <a:ln>
                <a:noFill/>
              </a:ln>
              <a:effectLst>
                <a:outerShdw blurRad="292100" dist="139700" dir="2700000" algn="tl" rotWithShape="0">
                  <a:srgbClr val="333333">
                    <a:alpha val="65000"/>
                  </a:srgbClr>
                </a:outerShdw>
              </a:effectLst>
            </p:spPr>
          </p:pic>
          <p:pic>
            <p:nvPicPr>
              <p:cNvPr id="27" name="Picture 26"/>
              <p:cNvPicPr>
                <a:picLocks noChangeAspect="1"/>
              </p:cNvPicPr>
              <p:nvPr/>
            </p:nvPicPr>
            <p:blipFill>
              <a:blip r:embed="rId9"/>
              <a:stretch>
                <a:fillRect/>
              </a:stretch>
            </p:blipFill>
            <p:spPr>
              <a:xfrm>
                <a:off x="5866310" y="3127740"/>
                <a:ext cx="955198" cy="635432"/>
              </a:xfrm>
              <a:prstGeom prst="rect">
                <a:avLst/>
              </a:prstGeom>
              <a:ln>
                <a:noFill/>
              </a:ln>
              <a:effectLst>
                <a:outerShdw blurRad="292100" dist="139700" dir="2700000" algn="tl" rotWithShape="0">
                  <a:srgbClr val="333333">
                    <a:alpha val="65000"/>
                  </a:srgbClr>
                </a:outerShdw>
              </a:effectLst>
            </p:spPr>
          </p:pic>
        </p:grpSp>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8882" y="3692779"/>
              <a:ext cx="935243" cy="621936"/>
            </a:xfrm>
            <a:prstGeom prst="rect">
              <a:avLst/>
            </a:prstGeom>
            <a:ln>
              <a:noFill/>
            </a:ln>
            <a:effectLst>
              <a:outerShdw blurRad="292100" dist="139700" dir="2700000" algn="tl" rotWithShape="0">
                <a:srgbClr val="333333">
                  <a:alpha val="65000"/>
                </a:srgbClr>
              </a:outerShdw>
            </a:effectLst>
          </p:spPr>
        </p:pic>
        <p:grpSp>
          <p:nvGrpSpPr>
            <p:cNvPr id="15" name="Group 14"/>
            <p:cNvGrpSpPr/>
            <p:nvPr/>
          </p:nvGrpSpPr>
          <p:grpSpPr>
            <a:xfrm>
              <a:off x="2521045" y="2974724"/>
              <a:ext cx="1908792" cy="1295531"/>
              <a:chOff x="2697072" y="2776402"/>
              <a:chExt cx="1908792" cy="1295531"/>
            </a:xfrm>
          </p:grpSpPr>
          <p:pic>
            <p:nvPicPr>
              <p:cNvPr id="10" name="Picture 9"/>
              <p:cNvPicPr>
                <a:picLocks noChangeAspect="1"/>
              </p:cNvPicPr>
              <p:nvPr/>
            </p:nvPicPr>
            <p:blipFill>
              <a:blip r:embed="rId11"/>
              <a:stretch>
                <a:fillRect/>
              </a:stretch>
            </p:blipFill>
            <p:spPr>
              <a:xfrm>
                <a:off x="2697072" y="2776402"/>
                <a:ext cx="898295" cy="61053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12"/>
              <a:stretch>
                <a:fillRect/>
              </a:stretch>
            </p:blipFill>
            <p:spPr>
              <a:xfrm>
                <a:off x="2697072" y="3469181"/>
                <a:ext cx="898295" cy="602752"/>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13"/>
              <a:stretch>
                <a:fillRect/>
              </a:stretch>
            </p:blipFill>
            <p:spPr>
              <a:xfrm>
                <a:off x="3670069" y="2776402"/>
                <a:ext cx="935242" cy="610530"/>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14"/>
              <a:stretch>
                <a:fillRect/>
              </a:stretch>
            </p:blipFill>
            <p:spPr>
              <a:xfrm>
                <a:off x="3670068" y="3458688"/>
                <a:ext cx="935796" cy="613245"/>
              </a:xfrm>
              <a:prstGeom prst="rect">
                <a:avLst/>
              </a:prstGeom>
              <a:ln>
                <a:noFill/>
              </a:ln>
              <a:effectLst>
                <a:outerShdw blurRad="292100" dist="139700" dir="2700000" algn="tl" rotWithShape="0">
                  <a:srgbClr val="333333">
                    <a:alpha val="65000"/>
                  </a:srgbClr>
                </a:outerShdw>
              </a:effectLst>
            </p:spPr>
          </p:pic>
        </p:grpSp>
      </p:grpSp>
      <p:sp>
        <p:nvSpPr>
          <p:cNvPr id="35" name="Content Placeholder 3"/>
          <p:cNvSpPr txBox="1">
            <a:spLocks/>
          </p:cNvSpPr>
          <p:nvPr/>
        </p:nvSpPr>
        <p:spPr>
          <a:xfrm>
            <a:off x="187111" y="1252211"/>
            <a:ext cx="2170007" cy="1699482"/>
          </a:xfrm>
          <a:prstGeom prst="rect">
            <a:avLst/>
          </a:prstGeom>
        </p:spPr>
        <p:txBody>
          <a:bodyPr/>
          <a:lstStyle>
            <a:lvl1pPr marL="342892" indent="-342892" algn="l" defTabSz="457189" rtl="0" eaLnBrk="1" latinLnBrk="0" hangingPunct="1">
              <a:spcBef>
                <a:spcPct val="20000"/>
              </a:spcBef>
              <a:buFont typeface="Arial"/>
              <a:buChar char="•"/>
              <a:defRPr sz="2800" b="0" i="0" kern="1200">
                <a:solidFill>
                  <a:srgbClr val="595A5D"/>
                </a:solidFill>
                <a:latin typeface="Calibri" panose="020F0502020204030204" pitchFamily="34" charset="0"/>
                <a:ea typeface="+mn-ea"/>
                <a:cs typeface="Arial"/>
              </a:defRPr>
            </a:lvl1pPr>
            <a:lvl2pPr marL="742931" indent="-285743" algn="l" defTabSz="457189" rtl="0" eaLnBrk="1" latinLnBrk="0" hangingPunct="1">
              <a:spcBef>
                <a:spcPct val="20000"/>
              </a:spcBef>
              <a:buSzPct val="65000"/>
              <a:buFont typeface="Wingdings" panose="05000000000000000000" pitchFamily="2" charset="2"/>
              <a:buChar char="q"/>
              <a:defRPr sz="2000" b="0" i="0" kern="1200">
                <a:solidFill>
                  <a:srgbClr val="595A5D"/>
                </a:solidFill>
                <a:latin typeface="Calibri" panose="020F0502020204030204" pitchFamily="34" charset="0"/>
                <a:ea typeface="+mn-ea"/>
                <a:cs typeface="Arial"/>
              </a:defRPr>
            </a:lvl2pPr>
            <a:lvl3pPr marL="1142972" indent="-228594" algn="l" defTabSz="457189" rtl="0" eaLnBrk="1" latinLnBrk="0" hangingPunct="1">
              <a:spcBef>
                <a:spcPct val="20000"/>
              </a:spcBef>
              <a:buFont typeface="Arial"/>
              <a:buChar char="•"/>
              <a:defRPr sz="1800" b="0" i="0" kern="1200">
                <a:solidFill>
                  <a:srgbClr val="595A5D"/>
                </a:solidFill>
                <a:latin typeface="Calibri" panose="020F0502020204030204" pitchFamily="34" charset="0"/>
                <a:ea typeface="+mn-ea"/>
                <a:cs typeface="Arial"/>
              </a:defRPr>
            </a:lvl3pPr>
            <a:lvl4pPr marL="1600160" indent="-228594" algn="l" defTabSz="457189" rtl="0" eaLnBrk="1" latinLnBrk="0" hangingPunct="1">
              <a:spcBef>
                <a:spcPct val="20000"/>
              </a:spcBef>
              <a:buFont typeface="Arial"/>
              <a:buChar char="–"/>
              <a:defRPr sz="1600" b="0" i="0" kern="1200">
                <a:solidFill>
                  <a:srgbClr val="595A5D"/>
                </a:solidFill>
                <a:latin typeface="Calibri" panose="020F0502020204030204" pitchFamily="34" charset="0"/>
                <a:ea typeface="+mn-ea"/>
                <a:cs typeface="Arial"/>
              </a:defRPr>
            </a:lvl4pPr>
            <a:lvl5pPr marL="2057348" indent="-228594" algn="l" defTabSz="457189" rtl="0" eaLnBrk="1" latinLnBrk="0" hangingPunct="1">
              <a:spcBef>
                <a:spcPct val="20000"/>
              </a:spcBef>
              <a:buFont typeface="Arial"/>
              <a:buChar char="»"/>
              <a:defRPr sz="1600" b="0" i="0" kern="1200">
                <a:solidFill>
                  <a:srgbClr val="595A5D"/>
                </a:solidFill>
                <a:latin typeface="Calibri" panose="020F0502020204030204" pitchFamily="34" charset="0"/>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800" b="1" dirty="0" smtClean="0"/>
              <a:t>Data </a:t>
            </a:r>
          </a:p>
          <a:p>
            <a:pPr marL="0" indent="0" algn="ctr">
              <a:buFont typeface="Arial"/>
              <a:buNone/>
            </a:pPr>
            <a:r>
              <a:rPr lang="en-US" sz="1800" b="1" dirty="0" smtClean="0"/>
              <a:t>Enablement</a:t>
            </a:r>
          </a:p>
          <a:p>
            <a:pPr marL="0" indent="0" algn="ctr">
              <a:buFont typeface="Arial"/>
              <a:buNone/>
            </a:pPr>
            <a:endParaRPr lang="en-US" sz="1800" dirty="0" smtClean="0"/>
          </a:p>
          <a:p>
            <a:pPr marL="0" indent="0" algn="ctr">
              <a:buFont typeface="Arial"/>
              <a:buNone/>
            </a:pPr>
            <a:r>
              <a:rPr lang="en-US" sz="1400" dirty="0" smtClean="0"/>
              <a:t>Move, synchronize, cleanse, and manage data</a:t>
            </a:r>
            <a:endParaRPr lang="en-US" sz="1400" dirty="0"/>
          </a:p>
        </p:txBody>
      </p:sp>
      <p:sp>
        <p:nvSpPr>
          <p:cNvPr id="36" name="Content Placeholder 3"/>
          <p:cNvSpPr txBox="1">
            <a:spLocks/>
          </p:cNvSpPr>
          <p:nvPr/>
        </p:nvSpPr>
        <p:spPr>
          <a:xfrm>
            <a:off x="2435857" y="1252210"/>
            <a:ext cx="2248746" cy="1699482"/>
          </a:xfrm>
          <a:prstGeom prst="rect">
            <a:avLst/>
          </a:prstGeom>
        </p:spPr>
        <p:txBody>
          <a:bodyPr/>
          <a:lstStyle>
            <a:lvl1pPr marL="342892" indent="-342892" algn="l" defTabSz="457189" rtl="0" eaLnBrk="1" latinLnBrk="0" hangingPunct="1">
              <a:spcBef>
                <a:spcPct val="20000"/>
              </a:spcBef>
              <a:buFont typeface="Arial"/>
              <a:buChar char="•"/>
              <a:defRPr sz="2800" b="0" i="0" kern="1200">
                <a:solidFill>
                  <a:srgbClr val="595A5D"/>
                </a:solidFill>
                <a:latin typeface="Calibri" panose="020F0502020204030204" pitchFamily="34" charset="0"/>
                <a:ea typeface="+mn-ea"/>
                <a:cs typeface="Arial"/>
              </a:defRPr>
            </a:lvl1pPr>
            <a:lvl2pPr marL="742931" indent="-285743" algn="l" defTabSz="457189" rtl="0" eaLnBrk="1" latinLnBrk="0" hangingPunct="1">
              <a:spcBef>
                <a:spcPct val="20000"/>
              </a:spcBef>
              <a:buSzPct val="65000"/>
              <a:buFont typeface="Wingdings" panose="05000000000000000000" pitchFamily="2" charset="2"/>
              <a:buChar char="q"/>
              <a:defRPr sz="2000" b="0" i="0" kern="1200">
                <a:solidFill>
                  <a:srgbClr val="595A5D"/>
                </a:solidFill>
                <a:latin typeface="Calibri" panose="020F0502020204030204" pitchFamily="34" charset="0"/>
                <a:ea typeface="+mn-ea"/>
                <a:cs typeface="Arial"/>
              </a:defRPr>
            </a:lvl2pPr>
            <a:lvl3pPr marL="1142972" indent="-228594" algn="l" defTabSz="457189" rtl="0" eaLnBrk="1" latinLnBrk="0" hangingPunct="1">
              <a:spcBef>
                <a:spcPct val="20000"/>
              </a:spcBef>
              <a:buFont typeface="Arial"/>
              <a:buChar char="•"/>
              <a:defRPr sz="1800" b="0" i="0" kern="1200">
                <a:solidFill>
                  <a:srgbClr val="595A5D"/>
                </a:solidFill>
                <a:latin typeface="Calibri" panose="020F0502020204030204" pitchFamily="34" charset="0"/>
                <a:ea typeface="+mn-ea"/>
                <a:cs typeface="Arial"/>
              </a:defRPr>
            </a:lvl3pPr>
            <a:lvl4pPr marL="1600160" indent="-228594" algn="l" defTabSz="457189" rtl="0" eaLnBrk="1" latinLnBrk="0" hangingPunct="1">
              <a:spcBef>
                <a:spcPct val="20000"/>
              </a:spcBef>
              <a:buFont typeface="Arial"/>
              <a:buChar char="–"/>
              <a:defRPr sz="1600" b="0" i="0" kern="1200">
                <a:solidFill>
                  <a:srgbClr val="595A5D"/>
                </a:solidFill>
                <a:latin typeface="Calibri" panose="020F0502020204030204" pitchFamily="34" charset="0"/>
                <a:ea typeface="+mn-ea"/>
                <a:cs typeface="Arial"/>
              </a:defRPr>
            </a:lvl4pPr>
            <a:lvl5pPr marL="2057348" indent="-228594" algn="l" defTabSz="457189" rtl="0" eaLnBrk="1" latinLnBrk="0" hangingPunct="1">
              <a:spcBef>
                <a:spcPct val="20000"/>
              </a:spcBef>
              <a:buFont typeface="Arial"/>
              <a:buChar char="»"/>
              <a:defRPr sz="1600" b="0" i="0" kern="1200">
                <a:solidFill>
                  <a:srgbClr val="595A5D"/>
                </a:solidFill>
                <a:latin typeface="Calibri" panose="020F0502020204030204" pitchFamily="34" charset="0"/>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800" b="1" dirty="0" smtClean="0"/>
              <a:t>Data Analysis &amp; Visualization</a:t>
            </a:r>
          </a:p>
          <a:p>
            <a:pPr marL="0" indent="0" algn="ctr">
              <a:buFont typeface="Arial"/>
              <a:buNone/>
            </a:pPr>
            <a:endParaRPr lang="en-US" sz="1400" b="1" dirty="0" smtClean="0"/>
          </a:p>
          <a:p>
            <a:pPr marL="0" indent="0" algn="ctr">
              <a:buFont typeface="Arial"/>
              <a:buNone/>
            </a:pPr>
            <a:r>
              <a:rPr lang="en-US" sz="1400" dirty="0" smtClean="0"/>
              <a:t>Turn data into actionable insight and enhance decision making</a:t>
            </a:r>
            <a:endParaRPr lang="en-US" sz="1400" dirty="0"/>
          </a:p>
        </p:txBody>
      </p:sp>
      <p:sp>
        <p:nvSpPr>
          <p:cNvPr id="37" name="Content Placeholder 3"/>
          <p:cNvSpPr txBox="1">
            <a:spLocks/>
          </p:cNvSpPr>
          <p:nvPr/>
        </p:nvSpPr>
        <p:spPr>
          <a:xfrm>
            <a:off x="4684603" y="1252210"/>
            <a:ext cx="2170007" cy="1699481"/>
          </a:xfrm>
          <a:prstGeom prst="rect">
            <a:avLst/>
          </a:prstGeom>
        </p:spPr>
        <p:txBody>
          <a:bodyPr/>
          <a:lstStyle>
            <a:lvl1pPr marL="342892" indent="-342892" algn="l" defTabSz="457189" rtl="0" eaLnBrk="1" latinLnBrk="0" hangingPunct="1">
              <a:spcBef>
                <a:spcPct val="20000"/>
              </a:spcBef>
              <a:buFont typeface="Arial"/>
              <a:buChar char="•"/>
              <a:defRPr sz="2800" b="0" i="0" kern="1200">
                <a:solidFill>
                  <a:srgbClr val="595A5D"/>
                </a:solidFill>
                <a:latin typeface="Calibri" panose="020F0502020204030204" pitchFamily="34" charset="0"/>
                <a:ea typeface="+mn-ea"/>
                <a:cs typeface="Arial"/>
              </a:defRPr>
            </a:lvl1pPr>
            <a:lvl2pPr marL="742931" indent="-285743" algn="l" defTabSz="457189" rtl="0" eaLnBrk="1" latinLnBrk="0" hangingPunct="1">
              <a:spcBef>
                <a:spcPct val="20000"/>
              </a:spcBef>
              <a:buSzPct val="65000"/>
              <a:buFont typeface="Wingdings" panose="05000000000000000000" pitchFamily="2" charset="2"/>
              <a:buChar char="q"/>
              <a:defRPr sz="2000" b="0" i="0" kern="1200">
                <a:solidFill>
                  <a:srgbClr val="595A5D"/>
                </a:solidFill>
                <a:latin typeface="Calibri" panose="020F0502020204030204" pitchFamily="34" charset="0"/>
                <a:ea typeface="+mn-ea"/>
                <a:cs typeface="Arial"/>
              </a:defRPr>
            </a:lvl2pPr>
            <a:lvl3pPr marL="1142972" indent="-228594" algn="l" defTabSz="457189" rtl="0" eaLnBrk="1" latinLnBrk="0" hangingPunct="1">
              <a:spcBef>
                <a:spcPct val="20000"/>
              </a:spcBef>
              <a:buFont typeface="Arial"/>
              <a:buChar char="•"/>
              <a:defRPr sz="1800" b="0" i="0" kern="1200">
                <a:solidFill>
                  <a:srgbClr val="595A5D"/>
                </a:solidFill>
                <a:latin typeface="Calibri" panose="020F0502020204030204" pitchFamily="34" charset="0"/>
                <a:ea typeface="+mn-ea"/>
                <a:cs typeface="Arial"/>
              </a:defRPr>
            </a:lvl3pPr>
            <a:lvl4pPr marL="1600160" indent="-228594" algn="l" defTabSz="457189" rtl="0" eaLnBrk="1" latinLnBrk="0" hangingPunct="1">
              <a:spcBef>
                <a:spcPct val="20000"/>
              </a:spcBef>
              <a:buFont typeface="Arial"/>
              <a:buChar char="–"/>
              <a:defRPr sz="1600" b="0" i="0" kern="1200">
                <a:solidFill>
                  <a:srgbClr val="595A5D"/>
                </a:solidFill>
                <a:latin typeface="Calibri" panose="020F0502020204030204" pitchFamily="34" charset="0"/>
                <a:ea typeface="+mn-ea"/>
                <a:cs typeface="Arial"/>
              </a:defRPr>
            </a:lvl4pPr>
            <a:lvl5pPr marL="2057348" indent="-228594" algn="l" defTabSz="457189" rtl="0" eaLnBrk="1" latinLnBrk="0" hangingPunct="1">
              <a:spcBef>
                <a:spcPct val="20000"/>
              </a:spcBef>
              <a:buFont typeface="Arial"/>
              <a:buChar char="»"/>
              <a:defRPr sz="1600" b="0" i="0" kern="1200">
                <a:solidFill>
                  <a:srgbClr val="595A5D"/>
                </a:solidFill>
                <a:latin typeface="Calibri" panose="020F0502020204030204" pitchFamily="34" charset="0"/>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800" b="1" dirty="0" smtClean="0"/>
              <a:t>Infrastructure Intelligence</a:t>
            </a:r>
          </a:p>
          <a:p>
            <a:pPr marL="0" indent="0" algn="ctr">
              <a:buFont typeface="Arial"/>
              <a:buNone/>
            </a:pPr>
            <a:endParaRPr lang="en-US" sz="1400" b="1" dirty="0" smtClean="0"/>
          </a:p>
          <a:p>
            <a:pPr marL="0" indent="0" algn="ctr">
              <a:buFont typeface="Arial"/>
              <a:buNone/>
            </a:pPr>
            <a:r>
              <a:rPr lang="en-US" sz="1400" dirty="0" smtClean="0"/>
              <a:t>Harness data generated from your systems and infrastructure</a:t>
            </a:r>
            <a:endParaRPr lang="en-US" sz="1400" dirty="0"/>
          </a:p>
        </p:txBody>
      </p:sp>
      <p:sp>
        <p:nvSpPr>
          <p:cNvPr id="38" name="Content Placeholder 3"/>
          <p:cNvSpPr txBox="1">
            <a:spLocks/>
          </p:cNvSpPr>
          <p:nvPr/>
        </p:nvSpPr>
        <p:spPr>
          <a:xfrm>
            <a:off x="6784336" y="1252208"/>
            <a:ext cx="2359664" cy="1699483"/>
          </a:xfrm>
          <a:prstGeom prst="rect">
            <a:avLst/>
          </a:prstGeom>
        </p:spPr>
        <p:txBody>
          <a:bodyPr/>
          <a:lstStyle>
            <a:lvl1pPr marL="342892" indent="-342892" algn="l" defTabSz="457189" rtl="0" eaLnBrk="1" latinLnBrk="0" hangingPunct="1">
              <a:spcBef>
                <a:spcPct val="20000"/>
              </a:spcBef>
              <a:buFont typeface="Arial"/>
              <a:buChar char="•"/>
              <a:defRPr sz="2800" b="0" i="0" kern="1200">
                <a:solidFill>
                  <a:srgbClr val="595A5D"/>
                </a:solidFill>
                <a:latin typeface="Calibri" panose="020F0502020204030204" pitchFamily="34" charset="0"/>
                <a:ea typeface="+mn-ea"/>
                <a:cs typeface="Arial"/>
              </a:defRPr>
            </a:lvl1pPr>
            <a:lvl2pPr marL="742931" indent="-285743" algn="l" defTabSz="457189" rtl="0" eaLnBrk="1" latinLnBrk="0" hangingPunct="1">
              <a:spcBef>
                <a:spcPct val="20000"/>
              </a:spcBef>
              <a:buSzPct val="65000"/>
              <a:buFont typeface="Wingdings" panose="05000000000000000000" pitchFamily="2" charset="2"/>
              <a:buChar char="q"/>
              <a:defRPr sz="2000" b="0" i="0" kern="1200">
                <a:solidFill>
                  <a:srgbClr val="595A5D"/>
                </a:solidFill>
                <a:latin typeface="Calibri" panose="020F0502020204030204" pitchFamily="34" charset="0"/>
                <a:ea typeface="+mn-ea"/>
                <a:cs typeface="Arial"/>
              </a:defRPr>
            </a:lvl2pPr>
            <a:lvl3pPr marL="1142972" indent="-228594" algn="l" defTabSz="457189" rtl="0" eaLnBrk="1" latinLnBrk="0" hangingPunct="1">
              <a:spcBef>
                <a:spcPct val="20000"/>
              </a:spcBef>
              <a:buFont typeface="Arial"/>
              <a:buChar char="•"/>
              <a:defRPr sz="1800" b="0" i="0" kern="1200">
                <a:solidFill>
                  <a:srgbClr val="595A5D"/>
                </a:solidFill>
                <a:latin typeface="Calibri" panose="020F0502020204030204" pitchFamily="34" charset="0"/>
                <a:ea typeface="+mn-ea"/>
                <a:cs typeface="Arial"/>
              </a:defRPr>
            </a:lvl3pPr>
            <a:lvl4pPr marL="1600160" indent="-228594" algn="l" defTabSz="457189" rtl="0" eaLnBrk="1" latinLnBrk="0" hangingPunct="1">
              <a:spcBef>
                <a:spcPct val="20000"/>
              </a:spcBef>
              <a:buFont typeface="Arial"/>
              <a:buChar char="–"/>
              <a:defRPr sz="1600" b="0" i="0" kern="1200">
                <a:solidFill>
                  <a:srgbClr val="595A5D"/>
                </a:solidFill>
                <a:latin typeface="Calibri" panose="020F0502020204030204" pitchFamily="34" charset="0"/>
                <a:ea typeface="+mn-ea"/>
                <a:cs typeface="Arial"/>
              </a:defRPr>
            </a:lvl4pPr>
            <a:lvl5pPr marL="2057348" indent="-228594" algn="l" defTabSz="457189" rtl="0" eaLnBrk="1" latinLnBrk="0" hangingPunct="1">
              <a:spcBef>
                <a:spcPct val="20000"/>
              </a:spcBef>
              <a:buFont typeface="Arial"/>
              <a:buChar char="»"/>
              <a:defRPr sz="1600" b="0" i="0" kern="1200">
                <a:solidFill>
                  <a:srgbClr val="595A5D"/>
                </a:solidFill>
                <a:latin typeface="Calibri" panose="020F0502020204030204" pitchFamily="34" charset="0"/>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800" b="1" dirty="0" smtClean="0"/>
              <a:t>Advanced </a:t>
            </a:r>
          </a:p>
          <a:p>
            <a:pPr marL="0" indent="0" algn="ctr">
              <a:buFont typeface="Arial"/>
              <a:buNone/>
            </a:pPr>
            <a:r>
              <a:rPr lang="en-US" sz="1800" b="1" dirty="0" smtClean="0"/>
              <a:t>Analytics</a:t>
            </a:r>
            <a:endParaRPr lang="en-US" sz="1600" b="1" dirty="0" smtClean="0"/>
          </a:p>
          <a:p>
            <a:pPr marL="0" indent="0" algn="ctr">
              <a:buFont typeface="Arial"/>
              <a:buNone/>
            </a:pPr>
            <a:endParaRPr lang="en-US" sz="1800" dirty="0" smtClean="0"/>
          </a:p>
          <a:p>
            <a:pPr marL="0" indent="0" algn="ctr">
              <a:buFont typeface="Arial"/>
              <a:buNone/>
            </a:pPr>
            <a:r>
              <a:rPr lang="en-US" sz="1400" dirty="0" smtClean="0"/>
              <a:t>Anticipate future behaviors and conduct what-if analysis</a:t>
            </a:r>
            <a:endParaRPr lang="en-US" sz="1400" dirty="0"/>
          </a:p>
        </p:txBody>
      </p:sp>
    </p:spTree>
    <p:extLst>
      <p:ext uri="{BB962C8B-B14F-4D97-AF65-F5344CB8AC3E}">
        <p14:creationId xmlns:p14="http://schemas.microsoft.com/office/powerpoint/2010/main" val="92781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service offers</a:t>
            </a:r>
            <a:endParaRPr lang="en-US" dirty="0"/>
          </a:p>
        </p:txBody>
      </p:sp>
      <p:sp>
        <p:nvSpPr>
          <p:cNvPr id="24" name="TextBox 23"/>
          <p:cNvSpPr txBox="1"/>
          <p:nvPr/>
        </p:nvSpPr>
        <p:spPr>
          <a:xfrm>
            <a:off x="341850" y="690146"/>
            <a:ext cx="8423287" cy="369332"/>
          </a:xfrm>
          <a:prstGeom prst="rect">
            <a:avLst/>
          </a:prstGeom>
          <a:noFill/>
        </p:spPr>
        <p:txBody>
          <a:bodyPr wrap="square" rtlCol="0">
            <a:spAutoFit/>
          </a:bodyPr>
          <a:lstStyle/>
          <a:p>
            <a:r>
              <a:rPr lang="en-US" i="1" dirty="0" smtClean="0">
                <a:solidFill>
                  <a:schemeClr val="accent2"/>
                </a:solidFill>
                <a:latin typeface="Century Gothic" panose="020B0502020202020204" pitchFamily="34" charset="0"/>
              </a:rPr>
              <a:t>Service expertise vetted by the </a:t>
            </a:r>
            <a:r>
              <a:rPr lang="en-US" i="1" dirty="0">
                <a:solidFill>
                  <a:schemeClr val="accent2"/>
                </a:solidFill>
                <a:latin typeface="Century Gothic" panose="020B0502020202020204" pitchFamily="34" charset="0"/>
              </a:rPr>
              <a:t>AWS Partner Competency Program</a:t>
            </a:r>
          </a:p>
        </p:txBody>
      </p:sp>
      <p:grpSp>
        <p:nvGrpSpPr>
          <p:cNvPr id="51" name="Group 50"/>
          <p:cNvGrpSpPr/>
          <p:nvPr/>
        </p:nvGrpSpPr>
        <p:grpSpPr>
          <a:xfrm>
            <a:off x="0" y="1652257"/>
            <a:ext cx="9144000" cy="726599"/>
            <a:chOff x="0" y="1950310"/>
            <a:chExt cx="9144000" cy="726599"/>
          </a:xfrm>
        </p:grpSpPr>
        <p:pic>
          <p:nvPicPr>
            <p:cNvPr id="18" name="Picture 17"/>
            <p:cNvPicPr>
              <a:picLocks noChangeAspect="1"/>
            </p:cNvPicPr>
            <p:nvPr/>
          </p:nvPicPr>
          <p:blipFill>
            <a:blip r:embed="rId3"/>
            <a:stretch>
              <a:fillRect/>
            </a:stretch>
          </p:blipFill>
          <p:spPr>
            <a:xfrm>
              <a:off x="138891" y="1953078"/>
              <a:ext cx="4432059" cy="722388"/>
            </a:xfrm>
            <a:prstGeom prst="rect">
              <a:avLst/>
            </a:prstGeom>
          </p:spPr>
        </p:pic>
        <p:pic>
          <p:nvPicPr>
            <p:cNvPr id="31" name="Picture 30"/>
            <p:cNvPicPr>
              <a:picLocks noChangeAspect="1"/>
            </p:cNvPicPr>
            <p:nvPr/>
          </p:nvPicPr>
          <p:blipFill>
            <a:blip r:embed="rId4"/>
            <a:stretch>
              <a:fillRect/>
            </a:stretch>
          </p:blipFill>
          <p:spPr>
            <a:xfrm>
              <a:off x="4570950" y="1953078"/>
              <a:ext cx="4463625" cy="723831"/>
            </a:xfrm>
            <a:prstGeom prst="rect">
              <a:avLst/>
            </a:prstGeom>
          </p:spPr>
        </p:pic>
        <p:cxnSp>
          <p:nvCxnSpPr>
            <p:cNvPr id="17" name="Straight Connector 16"/>
            <p:cNvCxnSpPr/>
            <p:nvPr/>
          </p:nvCxnSpPr>
          <p:spPr>
            <a:xfrm>
              <a:off x="0" y="1950310"/>
              <a:ext cx="9144000"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0" y="2675466"/>
              <a:ext cx="9144000"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17457" y="3225518"/>
            <a:ext cx="9161457" cy="729538"/>
            <a:chOff x="-1050" y="3005180"/>
            <a:chExt cx="9161457" cy="729538"/>
          </a:xfrm>
        </p:grpSpPr>
        <p:pic>
          <p:nvPicPr>
            <p:cNvPr id="42" name="Picture 41"/>
            <p:cNvPicPr>
              <a:picLocks noChangeAspect="1"/>
            </p:cNvPicPr>
            <p:nvPr/>
          </p:nvPicPr>
          <p:blipFill>
            <a:blip r:embed="rId5"/>
            <a:stretch>
              <a:fillRect/>
            </a:stretch>
          </p:blipFill>
          <p:spPr>
            <a:xfrm>
              <a:off x="116857" y="3005180"/>
              <a:ext cx="4463056" cy="729538"/>
            </a:xfrm>
            <a:prstGeom prst="rect">
              <a:avLst/>
            </a:prstGeom>
          </p:spPr>
        </p:pic>
        <p:pic>
          <p:nvPicPr>
            <p:cNvPr id="43" name="Picture 42"/>
            <p:cNvPicPr>
              <a:picLocks noChangeAspect="1"/>
            </p:cNvPicPr>
            <p:nvPr/>
          </p:nvPicPr>
          <p:blipFill>
            <a:blip r:embed="rId6"/>
            <a:stretch>
              <a:fillRect/>
            </a:stretch>
          </p:blipFill>
          <p:spPr>
            <a:xfrm>
              <a:off x="4579913" y="3005180"/>
              <a:ext cx="4489465" cy="729538"/>
            </a:xfrm>
            <a:prstGeom prst="rect">
              <a:avLst/>
            </a:prstGeom>
          </p:spPr>
        </p:pic>
        <p:cxnSp>
          <p:nvCxnSpPr>
            <p:cNvPr id="49" name="Straight Connector 48"/>
            <p:cNvCxnSpPr/>
            <p:nvPr/>
          </p:nvCxnSpPr>
          <p:spPr>
            <a:xfrm>
              <a:off x="-1050" y="3005180"/>
              <a:ext cx="9144000"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6407" y="3734718"/>
              <a:ext cx="9144000"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45491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AWS marketplace </a:t>
            </a:r>
            <a:endParaRPr lang="en-US" dirty="0"/>
          </a:p>
        </p:txBody>
      </p:sp>
      <p:grpSp>
        <p:nvGrpSpPr>
          <p:cNvPr id="42" name="Group 41"/>
          <p:cNvGrpSpPr/>
          <p:nvPr/>
        </p:nvGrpSpPr>
        <p:grpSpPr>
          <a:xfrm>
            <a:off x="244018" y="1304143"/>
            <a:ext cx="5289650" cy="2751296"/>
            <a:chOff x="221984" y="1392279"/>
            <a:chExt cx="5289650" cy="2751296"/>
          </a:xfrm>
        </p:grpSpPr>
        <p:sp>
          <p:nvSpPr>
            <p:cNvPr id="3" name="TextBox 2"/>
            <p:cNvSpPr txBox="1"/>
            <p:nvPr/>
          </p:nvSpPr>
          <p:spPr>
            <a:xfrm>
              <a:off x="1044385" y="2335442"/>
              <a:ext cx="4467249" cy="830997"/>
            </a:xfrm>
            <a:prstGeom prst="rect">
              <a:avLst/>
            </a:prstGeom>
            <a:noFill/>
          </p:spPr>
          <p:txBody>
            <a:bodyPr wrap="square" rtlCol="0">
              <a:spAutoFit/>
            </a:bodyPr>
            <a:lstStyle/>
            <a:p>
              <a:r>
                <a:rPr lang="en-US" sz="2400" u="sng" dirty="0">
                  <a:solidFill>
                    <a:schemeClr val="accent2"/>
                  </a:solidFill>
                  <a:latin typeface="Calibri" panose="020F0502020204030204" pitchFamily="34" charset="0"/>
                </a:rPr>
                <a:t>1-click deployment </a:t>
              </a:r>
              <a:r>
                <a:rPr lang="en-US" sz="2400" dirty="0">
                  <a:solidFill>
                    <a:schemeClr val="accent2"/>
                  </a:solidFill>
                  <a:latin typeface="Calibri" panose="020F0502020204030204" pitchFamily="34" charset="0"/>
                </a:rPr>
                <a:t>to </a:t>
              </a:r>
              <a:r>
                <a:rPr lang="en-US" sz="2400" dirty="0" smtClean="0">
                  <a:solidFill>
                    <a:schemeClr val="accent2"/>
                  </a:solidFill>
                  <a:latin typeface="Calibri" panose="020F0502020204030204" pitchFamily="34" charset="0"/>
                </a:rPr>
                <a:t>launch, in multiple regions around the world</a:t>
              </a:r>
              <a:endParaRPr lang="en-US" sz="2400" dirty="0">
                <a:solidFill>
                  <a:schemeClr val="accent2"/>
                </a:solidFill>
                <a:latin typeface="Calibri" panose="020F0502020204030204" pitchFamily="34" charset="0"/>
              </a:endParaRPr>
            </a:p>
          </p:txBody>
        </p:sp>
        <p:sp>
          <p:nvSpPr>
            <p:cNvPr id="4" name="TextBox 3"/>
            <p:cNvSpPr txBox="1"/>
            <p:nvPr/>
          </p:nvSpPr>
          <p:spPr>
            <a:xfrm>
              <a:off x="1036694" y="3312578"/>
              <a:ext cx="3940483" cy="830997"/>
            </a:xfrm>
            <a:prstGeom prst="rect">
              <a:avLst/>
            </a:prstGeom>
            <a:noFill/>
          </p:spPr>
          <p:txBody>
            <a:bodyPr wrap="square" rtlCol="0">
              <a:spAutoFit/>
            </a:bodyPr>
            <a:lstStyle/>
            <a:p>
              <a:r>
                <a:rPr lang="en-US" sz="2400" u="sng" dirty="0" smtClean="0">
                  <a:solidFill>
                    <a:schemeClr val="accent2"/>
                  </a:solidFill>
                  <a:latin typeface="Calibri" panose="020F0502020204030204" pitchFamily="34" charset="0"/>
                </a:rPr>
                <a:t>Pay-as-you-go pricing </a:t>
              </a:r>
              <a:r>
                <a:rPr lang="en-US" sz="2400" dirty="0" smtClean="0">
                  <a:solidFill>
                    <a:schemeClr val="accent2"/>
                  </a:solidFill>
                  <a:latin typeface="Calibri" panose="020F0502020204030204" pitchFamily="34" charset="0"/>
                </a:rPr>
                <a:t>with no long term contracts required</a:t>
              </a:r>
              <a:endParaRPr lang="en-US" sz="2400" dirty="0">
                <a:solidFill>
                  <a:schemeClr val="accent2"/>
                </a:solidFill>
                <a:latin typeface="Calibri" panose="020F0502020204030204" pitchFamily="34" charset="0"/>
              </a:endParaRPr>
            </a:p>
          </p:txBody>
        </p:sp>
        <p:sp>
          <p:nvSpPr>
            <p:cNvPr id="6" name="TextBox 5"/>
            <p:cNvSpPr txBox="1"/>
            <p:nvPr/>
          </p:nvSpPr>
          <p:spPr>
            <a:xfrm>
              <a:off x="1040541" y="1392279"/>
              <a:ext cx="3940482" cy="830997"/>
            </a:xfrm>
            <a:prstGeom prst="rect">
              <a:avLst/>
            </a:prstGeom>
            <a:noFill/>
          </p:spPr>
          <p:txBody>
            <a:bodyPr wrap="square" rtlCol="0">
              <a:spAutoFit/>
            </a:bodyPr>
            <a:lstStyle/>
            <a:p>
              <a:r>
                <a:rPr lang="en-US" sz="2400" u="sng" dirty="0">
                  <a:solidFill>
                    <a:schemeClr val="accent2"/>
                  </a:solidFill>
                  <a:latin typeface="Calibri" panose="020F0502020204030204" pitchFamily="34" charset="0"/>
                </a:rPr>
                <a:t>2,000+ product </a:t>
              </a:r>
              <a:r>
                <a:rPr lang="en-US" sz="2400" dirty="0" smtClean="0">
                  <a:solidFill>
                    <a:schemeClr val="accent2"/>
                  </a:solidFill>
                  <a:latin typeface="Calibri" panose="020F0502020204030204" pitchFamily="34" charset="0"/>
                </a:rPr>
                <a:t>listings to browse, test and buy software</a:t>
              </a:r>
              <a:endParaRPr lang="en-US" sz="2400" u="sng" dirty="0">
                <a:solidFill>
                  <a:schemeClr val="accent2"/>
                </a:solidFill>
                <a:latin typeface="Calibri" panose="020F0502020204030204" pitchFamily="34" charset="0"/>
              </a:endParaRPr>
            </a:p>
          </p:txBody>
        </p:sp>
        <p:pic>
          <p:nvPicPr>
            <p:cNvPr id="7" name="Picture 2" descr="http://www.bestbrussels.be/frontend/files/userfiles/images/other/checkmark.png"/>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21984" y="1435574"/>
              <a:ext cx="694657" cy="603036"/>
            </a:xfrm>
            <a:prstGeom prst="rect">
              <a:avLst/>
            </a:prstGeom>
            <a:noFill/>
            <a:effectLst/>
            <a:extLst/>
          </p:spPr>
        </p:pic>
        <p:pic>
          <p:nvPicPr>
            <p:cNvPr id="37" name="Picture 2" descr="http://www.bestbrussels.be/frontend/files/userfiles/images/other/checkmark.png"/>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92609" y="2365041"/>
              <a:ext cx="694657" cy="603036"/>
            </a:xfrm>
            <a:prstGeom prst="rect">
              <a:avLst/>
            </a:prstGeom>
            <a:noFill/>
            <a:effectLst/>
            <a:extLst/>
          </p:spPr>
        </p:pic>
        <p:pic>
          <p:nvPicPr>
            <p:cNvPr id="38" name="Picture 2" descr="http://www.bestbrussels.be/frontend/files/userfiles/images/other/checkmark.png"/>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92609" y="3300749"/>
              <a:ext cx="694657" cy="603036"/>
            </a:xfrm>
            <a:prstGeom prst="rect">
              <a:avLst/>
            </a:prstGeom>
            <a:noFill/>
            <a:effectLst/>
            <a:extLst/>
          </p:spPr>
        </p:pic>
      </p:grpSp>
      <p:sp>
        <p:nvSpPr>
          <p:cNvPr id="2" name="TextBox 1"/>
          <p:cNvSpPr txBox="1"/>
          <p:nvPr/>
        </p:nvSpPr>
        <p:spPr>
          <a:xfrm>
            <a:off x="364597" y="620164"/>
            <a:ext cx="8737458" cy="369332"/>
          </a:xfrm>
          <a:prstGeom prst="rect">
            <a:avLst/>
          </a:prstGeom>
          <a:noFill/>
        </p:spPr>
        <p:txBody>
          <a:bodyPr wrap="square" rtlCol="0">
            <a:spAutoFit/>
          </a:bodyPr>
          <a:lstStyle/>
          <a:p>
            <a:r>
              <a:rPr lang="en-US" i="1" dirty="0">
                <a:solidFill>
                  <a:schemeClr val="accent2"/>
                </a:solidFill>
                <a:latin typeface="Century Gothic" panose="020B0502020202020204" pitchFamily="34" charset="0"/>
              </a:rPr>
              <a:t>Enterprise software store for business users who need simplified </a:t>
            </a:r>
            <a:r>
              <a:rPr lang="en-US" i="1" dirty="0" smtClean="0">
                <a:solidFill>
                  <a:schemeClr val="accent2"/>
                </a:solidFill>
                <a:latin typeface="Century Gothic" panose="020B0502020202020204" pitchFamily="34" charset="0"/>
              </a:rPr>
              <a:t>procurement</a:t>
            </a:r>
            <a:endParaRPr lang="en-US" sz="2000" dirty="0" smtClean="0">
              <a:solidFill>
                <a:schemeClr val="accent2"/>
              </a:solidFill>
              <a:latin typeface="Century Gothic" panose="020B0502020202020204" pitchFamily="34" charset="0"/>
            </a:endParaRPr>
          </a:p>
        </p:txBody>
      </p:sp>
      <p:pic>
        <p:nvPicPr>
          <p:cNvPr id="43" name="Picture 4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337" y="4321197"/>
            <a:ext cx="1445697" cy="70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5686069" y="1165389"/>
            <a:ext cx="3103555" cy="3419620"/>
            <a:chOff x="5533669" y="984414"/>
            <a:chExt cx="3103555" cy="3419620"/>
          </a:xfrm>
        </p:grpSpPr>
        <p:sp>
          <p:nvSpPr>
            <p:cNvPr id="44" name="Rectangle 43"/>
            <p:cNvSpPr/>
            <p:nvPr/>
          </p:nvSpPr>
          <p:spPr>
            <a:xfrm>
              <a:off x="5533669" y="984414"/>
              <a:ext cx="3103555" cy="3419620"/>
            </a:xfrm>
            <a:prstGeom prst="rect">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nvGrpSpPr>
            <p:cNvPr id="45" name="Group 44"/>
            <p:cNvGrpSpPr/>
            <p:nvPr/>
          </p:nvGrpSpPr>
          <p:grpSpPr>
            <a:xfrm>
              <a:off x="5612975" y="2173194"/>
              <a:ext cx="2913409" cy="1038221"/>
              <a:chOff x="5612975" y="2173194"/>
              <a:chExt cx="2913409" cy="1038221"/>
            </a:xfrm>
          </p:grpSpPr>
          <p:sp>
            <p:nvSpPr>
              <p:cNvPr id="46" name="Rectangle 45"/>
              <p:cNvSpPr/>
              <p:nvPr/>
            </p:nvSpPr>
            <p:spPr>
              <a:xfrm>
                <a:off x="5612975" y="2173194"/>
                <a:ext cx="2913409" cy="103822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7" name="TextBox 46"/>
              <p:cNvSpPr txBox="1"/>
              <p:nvPr/>
            </p:nvSpPr>
            <p:spPr>
              <a:xfrm>
                <a:off x="5663493" y="2189182"/>
                <a:ext cx="2739772" cy="261610"/>
              </a:xfrm>
              <a:prstGeom prst="rect">
                <a:avLst/>
              </a:prstGeom>
              <a:solidFill>
                <a:schemeClr val="bg1"/>
              </a:solidFill>
            </p:spPr>
            <p:txBody>
              <a:bodyPr wrap="square" rtlCol="0">
                <a:spAutoFit/>
              </a:bodyPr>
              <a:lstStyle/>
              <a:p>
                <a:pPr algn="ctr"/>
                <a:r>
                  <a:rPr lang="en-US" sz="1100" u="sng" dirty="0" smtClean="0">
                    <a:solidFill>
                      <a:srgbClr val="474746"/>
                    </a:solidFill>
                    <a:latin typeface="Calibri" panose="020F0502020204030204" pitchFamily="34" charset="0"/>
                  </a:rPr>
                  <a:t>Advanced Analytics</a:t>
                </a:r>
                <a:endParaRPr lang="en-US" sz="1100" u="sng" dirty="0">
                  <a:solidFill>
                    <a:srgbClr val="474746"/>
                  </a:solidFill>
                  <a:latin typeface="Calibri" panose="020F0502020204030204" pitchFamily="34" charset="0"/>
                </a:endParaRPr>
              </a:p>
            </p:txBody>
          </p:sp>
          <p:pic>
            <p:nvPicPr>
              <p:cNvPr id="48" name="Picture 14" descr="https://images-na.ssl-images-amazon.com/images/I/31keiHyoclL._SS150.jpg">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6081" b="32202"/>
              <a:stretch/>
            </p:blipFill>
            <p:spPr bwMode="auto">
              <a:xfrm>
                <a:off x="7521406" y="2477968"/>
                <a:ext cx="855363" cy="257235"/>
              </a:xfrm>
              <a:prstGeom prst="rect">
                <a:avLst/>
              </a:prstGeom>
              <a:solidFill>
                <a:schemeClr val="bg1"/>
              </a:solidFill>
              <a:extLst/>
            </p:spPr>
          </p:pic>
          <p:pic>
            <p:nvPicPr>
              <p:cNvPr id="49" name="Picture 42" descr="https://images-na.ssl-images-amazon.com/images/I/21CirGReAZL._SL110.jp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60089" y="2824927"/>
                <a:ext cx="977995" cy="193893"/>
              </a:xfrm>
              <a:prstGeom prst="rect">
                <a:avLst/>
              </a:prstGeom>
              <a:solidFill>
                <a:schemeClr val="bg1"/>
              </a:solidFill>
              <a:extLst/>
            </p:spPr>
          </p:pic>
          <p:pic>
            <p:nvPicPr>
              <p:cNvPr id="50" name="Picture 110" descr="https://images-na.ssl-images-amazon.com/images/I/41ihr0DeOkL._SL110.jp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8926" y="2483809"/>
                <a:ext cx="788235" cy="251394"/>
              </a:xfrm>
              <a:prstGeom prst="rect">
                <a:avLst/>
              </a:prstGeom>
              <a:solidFill>
                <a:schemeClr val="bg1"/>
              </a:solidFill>
              <a:extLst/>
            </p:spPr>
          </p:pic>
          <p:pic>
            <p:nvPicPr>
              <p:cNvPr id="51" name="Picture 124" descr="https://images-na.ssl-images-amazon.com/images/I/117VWB5ZYXL._SL110.jp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37304" y="2763601"/>
                <a:ext cx="496978" cy="299870"/>
              </a:xfrm>
              <a:prstGeom prst="rect">
                <a:avLst/>
              </a:prstGeom>
              <a:solidFill>
                <a:schemeClr val="bg1"/>
              </a:solidFill>
              <a:extLst/>
            </p:spPr>
          </p:pic>
          <p:pic>
            <p:nvPicPr>
              <p:cNvPr id="52" name="Picture 18" descr="https://images-na.ssl-images-amazon.com/images/I/11FsgJQkU7L._SL110.jpg">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74451" y="2846095"/>
                <a:ext cx="977995" cy="134882"/>
              </a:xfrm>
              <a:prstGeom prst="rect">
                <a:avLst/>
              </a:prstGeom>
              <a:solidFill>
                <a:schemeClr val="bg1"/>
              </a:solidFill>
              <a:extLst/>
            </p:spPr>
          </p:pic>
          <p:pic>
            <p:nvPicPr>
              <p:cNvPr id="53" name="Picture 2" descr="Atige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03980" y="2510780"/>
                <a:ext cx="748466" cy="193979"/>
              </a:xfrm>
              <a:prstGeom prst="rect">
                <a:avLst/>
              </a:prstGeom>
              <a:solidFill>
                <a:schemeClr val="bg1"/>
              </a:solidFill>
              <a:extLst/>
            </p:spPr>
          </p:pic>
        </p:grpSp>
        <p:grpSp>
          <p:nvGrpSpPr>
            <p:cNvPr id="54" name="Group 53"/>
            <p:cNvGrpSpPr/>
            <p:nvPr/>
          </p:nvGrpSpPr>
          <p:grpSpPr>
            <a:xfrm>
              <a:off x="5612043" y="3279138"/>
              <a:ext cx="2914341" cy="1042059"/>
              <a:chOff x="5306996" y="3380301"/>
              <a:chExt cx="2914341" cy="1042059"/>
            </a:xfrm>
          </p:grpSpPr>
          <p:sp>
            <p:nvSpPr>
              <p:cNvPr id="55" name="Rectangle 54"/>
              <p:cNvSpPr/>
              <p:nvPr/>
            </p:nvSpPr>
            <p:spPr>
              <a:xfrm>
                <a:off x="5306996" y="3380301"/>
                <a:ext cx="2914341" cy="104205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56" name="Picture 12" descr="https://images-na.ssl-images-amazon.com/images/I/41P--zp-IDL._SL110.jpg">
                <a:hlinkClick r:id="rId17"/>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7066" b="33545"/>
              <a:stretch/>
            </p:blipFill>
            <p:spPr bwMode="auto">
              <a:xfrm>
                <a:off x="6292150" y="3689101"/>
                <a:ext cx="904722" cy="339031"/>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5631358" y="3430567"/>
                <a:ext cx="2316647" cy="261610"/>
              </a:xfrm>
              <a:prstGeom prst="rect">
                <a:avLst/>
              </a:prstGeom>
              <a:solidFill>
                <a:schemeClr val="bg1"/>
              </a:solidFill>
            </p:spPr>
            <p:txBody>
              <a:bodyPr wrap="square" rtlCol="0">
                <a:spAutoFit/>
              </a:bodyPr>
              <a:lstStyle/>
              <a:p>
                <a:pPr algn="ctr"/>
                <a:r>
                  <a:rPr lang="en-US" sz="1100" u="sng" dirty="0" smtClean="0">
                    <a:solidFill>
                      <a:srgbClr val="474746"/>
                    </a:solidFill>
                    <a:latin typeface="Calibri" panose="020F0502020204030204" pitchFamily="34" charset="0"/>
                  </a:rPr>
                  <a:t>Database and Data Enablement</a:t>
                </a:r>
                <a:endParaRPr lang="en-US" sz="1100" u="sng" dirty="0">
                  <a:solidFill>
                    <a:srgbClr val="474746"/>
                  </a:solidFill>
                  <a:latin typeface="Calibri" panose="020F0502020204030204" pitchFamily="34" charset="0"/>
                </a:endParaRPr>
              </a:p>
            </p:txBody>
          </p:sp>
          <p:pic>
            <p:nvPicPr>
              <p:cNvPr id="58" name="Picture 57" descr="https://images-na.ssl-images-amazon.com/images/I/21eGdyEU2ML._SS150.jpg">
                <a:hlinkClick r:id="rId19"/>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8632" b="29263"/>
              <a:stretch/>
            </p:blipFill>
            <p:spPr bwMode="auto">
              <a:xfrm>
                <a:off x="6429929" y="4029966"/>
                <a:ext cx="682450" cy="27337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0" descr="https://images-na.ssl-images-amazon.com/images/I/11GAi-UFHSL._SL110.jpg">
                <a:hlinkClick r:id="rId2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90113" y="3961025"/>
                <a:ext cx="809900" cy="40495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6" descr="sap hana.jpg">
                <a:hlinkClick r:id="rId23"/>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7622" y="4073954"/>
                <a:ext cx="554272" cy="17689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https://images-na.ssl-images-amazon.com/images/I/11mv0JVYhvL._SL110.jpg">
                <a:hlinkClick r:id="rId25"/>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t="30066" b="26684"/>
              <a:stretch/>
            </p:blipFill>
            <p:spPr bwMode="auto">
              <a:xfrm>
                <a:off x="7229403" y="3732233"/>
                <a:ext cx="708297" cy="29144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rotWithShape="1">
              <a:blip r:embed="rId27">
                <a:extLst>
                  <a:ext uri="{28A0092B-C50C-407E-A947-70E740481C1C}">
                    <a14:useLocalDpi xmlns:a14="http://schemas.microsoft.com/office/drawing/2010/main" val="0"/>
                  </a:ext>
                </a:extLst>
              </a:blip>
              <a:srcRect l="17970" t="-1077" r="17733" b="1060"/>
              <a:stretch/>
            </p:blipFill>
            <p:spPr>
              <a:xfrm>
                <a:off x="5647058" y="3742678"/>
                <a:ext cx="557901" cy="216961"/>
              </a:xfrm>
              <a:prstGeom prst="rect">
                <a:avLst/>
              </a:prstGeom>
            </p:spPr>
          </p:pic>
        </p:grpSp>
        <p:grpSp>
          <p:nvGrpSpPr>
            <p:cNvPr id="63" name="Group 62"/>
            <p:cNvGrpSpPr/>
            <p:nvPr/>
          </p:nvGrpSpPr>
          <p:grpSpPr>
            <a:xfrm>
              <a:off x="5612043" y="1067250"/>
              <a:ext cx="2913409" cy="1038221"/>
              <a:chOff x="5306996" y="1168413"/>
              <a:chExt cx="2913409" cy="1038221"/>
            </a:xfrm>
          </p:grpSpPr>
          <p:sp>
            <p:nvSpPr>
              <p:cNvPr id="64" name="Rectangle 63"/>
              <p:cNvSpPr/>
              <p:nvPr/>
            </p:nvSpPr>
            <p:spPr>
              <a:xfrm>
                <a:off x="5306996" y="1168413"/>
                <a:ext cx="2913409" cy="103822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5" name="TextBox 64"/>
              <p:cNvSpPr txBox="1"/>
              <p:nvPr/>
            </p:nvSpPr>
            <p:spPr>
              <a:xfrm>
                <a:off x="5410072" y="1202181"/>
                <a:ext cx="2702187" cy="261610"/>
              </a:xfrm>
              <a:prstGeom prst="rect">
                <a:avLst/>
              </a:prstGeom>
              <a:solidFill>
                <a:schemeClr val="bg1"/>
              </a:solidFill>
            </p:spPr>
            <p:txBody>
              <a:bodyPr wrap="square" rtlCol="0">
                <a:spAutoFit/>
              </a:bodyPr>
              <a:lstStyle/>
              <a:p>
                <a:pPr algn="ctr"/>
                <a:r>
                  <a:rPr lang="en-US" sz="1100" u="sng" dirty="0" smtClean="0">
                    <a:solidFill>
                      <a:srgbClr val="474746"/>
                    </a:solidFill>
                    <a:latin typeface="Calibri" panose="020F0502020204030204" pitchFamily="34" charset="0"/>
                  </a:rPr>
                  <a:t>Business Intelligence</a:t>
                </a:r>
                <a:endParaRPr lang="en-US" sz="1100" u="sng" dirty="0">
                  <a:solidFill>
                    <a:srgbClr val="474746"/>
                  </a:solidFill>
                  <a:latin typeface="Calibri" panose="020F0502020204030204" pitchFamily="34" charset="0"/>
                </a:endParaRPr>
              </a:p>
            </p:txBody>
          </p:sp>
          <p:pic>
            <p:nvPicPr>
              <p:cNvPr id="66" name="Picture 144" descr="https://images-na.ssl-images-amazon.com/images/I/31uuROTAm%2BL._SS150.jpg">
                <a:hlinkClick r:id="rId28"/>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36849" b="36698"/>
              <a:stretch/>
            </p:blipFill>
            <p:spPr bwMode="auto">
              <a:xfrm>
                <a:off x="5472868" y="1855223"/>
                <a:ext cx="962764" cy="241349"/>
              </a:xfrm>
              <a:prstGeom prst="rect">
                <a:avLst/>
              </a:prstGeom>
              <a:solidFill>
                <a:schemeClr val="bg1"/>
              </a:solidFill>
              <a:extLst/>
            </p:spPr>
          </p:pic>
          <p:pic>
            <p:nvPicPr>
              <p:cNvPr id="67" name="Picture 164" descr="http://media.marketwire.com/attachments/201410/284279_LookerLogo.jpg">
                <a:hlinkClick r:id="rId30"/>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19653" t="25051" r="21277" b="37719"/>
              <a:stretch/>
            </p:blipFill>
            <p:spPr bwMode="auto">
              <a:xfrm>
                <a:off x="6601504" y="1802518"/>
                <a:ext cx="645643" cy="276892"/>
              </a:xfrm>
              <a:prstGeom prst="rect">
                <a:avLst/>
              </a:prstGeom>
              <a:solidFill>
                <a:schemeClr val="bg1"/>
              </a:solidFill>
              <a:extLst/>
            </p:spPr>
          </p:pic>
          <p:pic>
            <p:nvPicPr>
              <p:cNvPr id="68" name="Picture 2" descr="http://www.anikasystems.com/userfiles/images/sap-business-objects-logo.jp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112906" y="1509370"/>
                <a:ext cx="1019231" cy="264622"/>
              </a:xfrm>
              <a:prstGeom prst="rect">
                <a:avLst/>
              </a:prstGeom>
              <a:solidFill>
                <a:schemeClr val="bg1"/>
              </a:solidFill>
              <a:extLst/>
            </p:spPr>
          </p:pic>
          <p:pic>
            <p:nvPicPr>
              <p:cNvPr id="69" name="Picture 24" descr="https://images-na.ssl-images-amazon.com/images/I/21uKi6G-2IL._SS150.jpg">
                <a:hlinkClick r:id="rId33"/>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23183" b="25277"/>
              <a:stretch/>
            </p:blipFill>
            <p:spPr bwMode="auto">
              <a:xfrm>
                <a:off x="5444421" y="1501996"/>
                <a:ext cx="584550" cy="285504"/>
              </a:xfrm>
              <a:prstGeom prst="rect">
                <a:avLst/>
              </a:prstGeom>
              <a:solidFill>
                <a:schemeClr val="bg1"/>
              </a:solidFill>
              <a:extLst/>
            </p:spPr>
          </p:pic>
          <p:pic>
            <p:nvPicPr>
              <p:cNvPr id="70" name="Picture 2" descr="http://siliconangle.com/files/2012/11/tableau-software-logo.jpg"/>
              <p:cNvPicPr>
                <a:picLocks noChangeAspect="1" noChangeArrowheads="1"/>
              </p:cNvPicPr>
              <p:nvPr/>
            </p:nvPicPr>
            <p:blipFill rotWithShape="1">
              <a:blip r:embed="rId35">
                <a:extLst>
                  <a:ext uri="{28A0092B-C50C-407E-A947-70E740481C1C}">
                    <a14:useLocalDpi xmlns:a14="http://schemas.microsoft.com/office/drawing/2010/main" val="0"/>
                  </a:ext>
                </a:extLst>
              </a:blip>
              <a:srcRect l="5117" t="29265" r="4242" b="33397"/>
              <a:stretch/>
            </p:blipFill>
            <p:spPr bwMode="auto">
              <a:xfrm>
                <a:off x="6028971" y="1492219"/>
                <a:ext cx="1045570" cy="28557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https://images-na.ssl-images-amazon.com/images/I/31XuyFyh9dL._SL110.jpg">
                <a:hlinkClick r:id="rId36"/>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t="26495" b="25901"/>
              <a:stretch/>
            </p:blipFill>
            <p:spPr bwMode="auto">
              <a:xfrm>
                <a:off x="7413109" y="1854126"/>
                <a:ext cx="615691" cy="277744"/>
              </a:xfrm>
              <a:prstGeom prst="rect">
                <a:avLst/>
              </a:prstGeom>
              <a:solidFill>
                <a:schemeClr val="bg1"/>
              </a:solidFill>
              <a:extLst/>
            </p:spPr>
          </p:pic>
        </p:grpSp>
      </p:grpSp>
    </p:spTree>
    <p:extLst>
      <p:ext uri="{BB962C8B-B14F-4D97-AF65-F5344CB8AC3E}">
        <p14:creationId xmlns:p14="http://schemas.microsoft.com/office/powerpoint/2010/main" val="4079939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
            </a:r>
            <a:r>
              <a:rPr lang="en-US" dirty="0" smtClean="0"/>
              <a:t>road &amp; deep core services</a:t>
            </a:r>
            <a:endParaRPr lang="en-US" dirty="0"/>
          </a:p>
        </p:txBody>
      </p:sp>
      <p:pic>
        <p:nvPicPr>
          <p:cNvPr id="1026" name="Picture 2" descr="C:\Users\pearsond\AppData\Local\Temp\ScreenClip.png"/>
          <p:cNvPicPr>
            <a:picLocks noChangeAspect="1" noChangeArrowheads="1"/>
          </p:cNvPicPr>
          <p:nvPr/>
        </p:nvPicPr>
        <p:blipFill rotWithShape="1">
          <a:blip r:embed="rId3">
            <a:extLst>
              <a:ext uri="{28A0092B-C50C-407E-A947-70E740481C1C}">
                <a14:useLocalDpi xmlns:a14="http://schemas.microsoft.com/office/drawing/2010/main" val="0"/>
              </a:ext>
            </a:extLst>
          </a:blip>
          <a:srcRect l="1458" t="13847" r="1250" b="6174"/>
          <a:stretch/>
        </p:blipFill>
        <p:spPr bwMode="auto">
          <a:xfrm>
            <a:off x="0" y="942975"/>
            <a:ext cx="914400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408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a:t>
            </a:r>
            <a:r>
              <a:rPr lang="en-US" dirty="0" err="1" smtClean="0"/>
              <a:t>QuickSight</a:t>
            </a:r>
            <a:endParaRPr lang="en-US" dirty="0"/>
          </a:p>
        </p:txBody>
      </p:sp>
    </p:spTree>
    <p:extLst>
      <p:ext uri="{BB962C8B-B14F-4D97-AF65-F5344CB8AC3E}">
        <p14:creationId xmlns:p14="http://schemas.microsoft.com/office/powerpoint/2010/main" val="1769460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2780" y="1037179"/>
            <a:ext cx="6758441" cy="2677656"/>
          </a:xfrm>
          <a:prstGeom prst="rect">
            <a:avLst/>
          </a:prstGeom>
        </p:spPr>
        <p:txBody>
          <a:bodyPr vert="horz" lIns="91440" tIns="45720" rIns="91440" bIns="45720" rtlCol="0" anchor="ctr">
            <a:noAutofit/>
          </a:bodyPr>
          <a:lstStyle>
            <a:lvl1pPr algn="ctr">
              <a:spcBef>
                <a:spcPct val="0"/>
              </a:spcBef>
              <a:buNone/>
              <a:defRPr sz="2800" b="1" i="0">
                <a:latin typeface="Arial"/>
                <a:ea typeface="+mj-ea"/>
                <a:cs typeface="Arial"/>
              </a:defRPr>
            </a:lvl1pPr>
          </a:lstStyle>
          <a:p>
            <a:pPr>
              <a:lnSpc>
                <a:spcPct val="150000"/>
              </a:lnSpc>
            </a:pPr>
            <a:r>
              <a:rPr lang="en-US" dirty="0"/>
              <a:t>A </a:t>
            </a:r>
            <a:r>
              <a:rPr lang="en-US" dirty="0" smtClean="0"/>
              <a:t>very fast, cloud-powered, business intelligence service for 1/10</a:t>
            </a:r>
            <a:r>
              <a:rPr lang="en-US" baseline="30000" dirty="0" smtClean="0"/>
              <a:t>th</a:t>
            </a:r>
            <a:r>
              <a:rPr lang="en-US" dirty="0"/>
              <a:t> the </a:t>
            </a:r>
            <a:r>
              <a:rPr lang="en-US" dirty="0" smtClean="0"/>
              <a:t>cost of traditional BI software</a:t>
            </a:r>
            <a:endParaRPr lang="en-US" dirty="0"/>
          </a:p>
        </p:txBody>
      </p:sp>
    </p:spTree>
    <p:extLst>
      <p:ext uri="{BB962C8B-B14F-4D97-AF65-F5344CB8AC3E}">
        <p14:creationId xmlns:p14="http://schemas.microsoft.com/office/powerpoint/2010/main" val="1308708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6856" y="1609800"/>
            <a:ext cx="1186704" cy="1201919"/>
          </a:xfrm>
          <a:prstGeom prst="rect">
            <a:avLst/>
          </a:prstGeom>
        </p:spPr>
        <p:txBody>
          <a:bodyPr vert="horz" lIns="91440" tIns="45720" rIns="91440" bIns="45720" rtlCol="0" anchor="ctr">
            <a:noAutofit/>
          </a:bodyPr>
          <a:lstStyle>
            <a:lvl1pPr algn="ctr">
              <a:spcBef>
                <a:spcPct val="0"/>
              </a:spcBef>
              <a:buNone/>
              <a:defRPr sz="2800" b="1" i="0">
                <a:latin typeface="Arial"/>
                <a:ea typeface="+mj-ea"/>
                <a:cs typeface="Arial"/>
              </a:defRPr>
            </a:lvl1pPr>
          </a:lstStyle>
          <a:p>
            <a:pPr>
              <a:lnSpc>
                <a:spcPct val="150000"/>
              </a:lnSpc>
            </a:pPr>
            <a:r>
              <a:rPr lang="en-US" sz="6400" dirty="0" smtClean="0"/>
              <a:t>$9 </a:t>
            </a:r>
          </a:p>
        </p:txBody>
      </p:sp>
      <p:sp>
        <p:nvSpPr>
          <p:cNvPr id="3" name="TextBox 2"/>
          <p:cNvSpPr txBox="1"/>
          <p:nvPr/>
        </p:nvSpPr>
        <p:spPr>
          <a:xfrm>
            <a:off x="4023387" y="2122331"/>
            <a:ext cx="2576454" cy="646331"/>
          </a:xfrm>
          <a:prstGeom prst="rect">
            <a:avLst/>
          </a:prstGeom>
          <a:noFill/>
        </p:spPr>
        <p:txBody>
          <a:bodyPr wrap="none" rtlCol="0">
            <a:spAutoFit/>
          </a:bodyPr>
          <a:lstStyle/>
          <a:p>
            <a:r>
              <a:rPr lang="en-US" sz="2200" dirty="0"/>
              <a:t>per user per month</a:t>
            </a:r>
          </a:p>
          <a:p>
            <a:r>
              <a:rPr lang="en-US" sz="1400" i="1" dirty="0" smtClean="0">
                <a:solidFill>
                  <a:schemeClr val="tx2"/>
                </a:solidFill>
              </a:rPr>
              <a:t>with 1 year commitment</a:t>
            </a:r>
            <a:endParaRPr lang="en-US" sz="1400" i="1" dirty="0">
              <a:solidFill>
                <a:schemeClr val="tx2"/>
              </a:solidFill>
            </a:endParaRPr>
          </a:p>
        </p:txBody>
      </p:sp>
    </p:spTree>
    <p:extLst>
      <p:ext uri="{BB962C8B-B14F-4D97-AF65-F5344CB8AC3E}">
        <p14:creationId xmlns:p14="http://schemas.microsoft.com/office/powerpoint/2010/main" val="20226634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41421" y="258865"/>
            <a:ext cx="8061159" cy="4567042"/>
            <a:chOff x="541421" y="99143"/>
            <a:chExt cx="8061159" cy="4567042"/>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03637" y="99143"/>
              <a:ext cx="776910" cy="776910"/>
            </a:xfrm>
            <a:prstGeom prst="rect">
              <a:avLst/>
            </a:prstGeom>
          </p:spPr>
        </p:pic>
        <p:pic>
          <p:nvPicPr>
            <p:cNvPr id="18" name="Picture 1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80547" y="99143"/>
              <a:ext cx="776910" cy="776910"/>
            </a:xfrm>
            <a:prstGeom prst="rect">
              <a:avLst/>
            </a:prstGeom>
          </p:spPr>
        </p:pic>
        <p:sp>
          <p:nvSpPr>
            <p:cNvPr id="19" name="TextBox 18"/>
            <p:cNvSpPr txBox="1"/>
            <p:nvPr/>
          </p:nvSpPr>
          <p:spPr>
            <a:xfrm>
              <a:off x="3796670" y="938990"/>
              <a:ext cx="790844" cy="415498"/>
            </a:xfrm>
            <a:prstGeom prst="rect">
              <a:avLst/>
            </a:prstGeom>
            <a:noFill/>
          </p:spPr>
          <p:txBody>
            <a:bodyPr wrap="square" rtlCol="0">
              <a:spAutoFit/>
            </a:bodyPr>
            <a:lstStyle/>
            <a:p>
              <a:pPr algn="ctr"/>
              <a:r>
                <a:rPr lang="en-US" sz="1050" dirty="0" smtClean="0"/>
                <a:t>Business User</a:t>
              </a:r>
              <a:endParaRPr lang="en-US" sz="1050" dirty="0"/>
            </a:p>
          </p:txBody>
        </p:sp>
        <p:sp>
          <p:nvSpPr>
            <p:cNvPr id="20" name="TextBox 19"/>
            <p:cNvSpPr txBox="1"/>
            <p:nvPr/>
          </p:nvSpPr>
          <p:spPr>
            <a:xfrm>
              <a:off x="4551593" y="938990"/>
              <a:ext cx="790844" cy="415498"/>
            </a:xfrm>
            <a:prstGeom prst="rect">
              <a:avLst/>
            </a:prstGeom>
            <a:noFill/>
          </p:spPr>
          <p:txBody>
            <a:bodyPr wrap="square" rtlCol="0">
              <a:spAutoFit/>
            </a:bodyPr>
            <a:lstStyle/>
            <a:p>
              <a:pPr algn="ctr"/>
              <a:r>
                <a:rPr lang="en-US" sz="1050" dirty="0" smtClean="0"/>
                <a:t>Business User</a:t>
              </a:r>
              <a:endParaRPr lang="en-US" sz="1050" dirty="0"/>
            </a:p>
          </p:txBody>
        </p:sp>
        <p:cxnSp>
          <p:nvCxnSpPr>
            <p:cNvPr id="23" name="Elbow Connector 22"/>
            <p:cNvCxnSpPr>
              <a:endCxn id="3" idx="0"/>
            </p:cNvCxnSpPr>
            <p:nvPr/>
          </p:nvCxnSpPr>
          <p:spPr>
            <a:xfrm rot="10800000" flipV="1">
              <a:off x="1925053" y="367757"/>
              <a:ext cx="1878584" cy="233822"/>
            </a:xfrm>
            <a:prstGeom prst="bentConnector2">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0800000" flipH="1" flipV="1">
              <a:off x="5365633" y="367757"/>
              <a:ext cx="1866554" cy="233821"/>
            </a:xfrm>
            <a:prstGeom prst="bentConnector2">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1563" y="1562957"/>
              <a:ext cx="1540874" cy="646331"/>
            </a:xfrm>
            <a:prstGeom prst="rect">
              <a:avLst/>
            </a:prstGeom>
            <a:noFill/>
          </p:spPr>
          <p:txBody>
            <a:bodyPr wrap="square" rtlCol="0">
              <a:spAutoFit/>
            </a:bodyPr>
            <a:lstStyle/>
            <a:p>
              <a:pPr algn="ctr"/>
              <a:r>
                <a:rPr lang="en-US" dirty="0" smtClean="0"/>
                <a:t>QuickSight API</a:t>
              </a:r>
              <a:endParaRPr lang="en-US" dirty="0"/>
            </a:p>
          </p:txBody>
        </p:sp>
        <p:cxnSp>
          <p:nvCxnSpPr>
            <p:cNvPr id="27" name="Elbow Connector 26"/>
            <p:cNvCxnSpPr>
              <a:stCxn id="26" idx="1"/>
              <a:endCxn id="3" idx="3"/>
            </p:cNvCxnSpPr>
            <p:nvPr/>
          </p:nvCxnSpPr>
          <p:spPr>
            <a:xfrm rot="10800000">
              <a:off x="3308685" y="1437775"/>
              <a:ext cx="492879" cy="448349"/>
            </a:xfrm>
            <a:prstGeom prst="bentConnector3">
              <a:avLst>
                <a:gd name="adj1" fmla="val 50000"/>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26" idx="3"/>
              <a:endCxn id="9" idx="1"/>
            </p:cNvCxnSpPr>
            <p:nvPr/>
          </p:nvCxnSpPr>
          <p:spPr>
            <a:xfrm flipV="1">
              <a:off x="5342437" y="1437774"/>
              <a:ext cx="492880" cy="448349"/>
            </a:xfrm>
            <a:prstGeom prst="bentConnector3">
              <a:avLst>
                <a:gd name="adj1" fmla="val 50000"/>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41421" y="2630788"/>
              <a:ext cx="8061159" cy="662488"/>
            </a:xfrm>
            <a:prstGeom prst="rect">
              <a:avLst/>
            </a:prstGeom>
            <a:solidFill>
              <a:schemeClr val="accent6">
                <a:lumMod val="20000"/>
                <a:lumOff val="8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541421" y="601579"/>
              <a:ext cx="2767263" cy="1672389"/>
            </a:xfrm>
            <a:prstGeom prst="rect">
              <a:avLst/>
            </a:prstGeom>
            <a:solidFill>
              <a:schemeClr val="accent6">
                <a:lumMod val="20000"/>
                <a:lumOff val="8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836194" y="1768642"/>
              <a:ext cx="2177716" cy="369332"/>
            </a:xfrm>
            <a:prstGeom prst="rect">
              <a:avLst/>
            </a:prstGeom>
            <a:noFill/>
          </p:spPr>
          <p:txBody>
            <a:bodyPr wrap="square" rtlCol="0">
              <a:spAutoFit/>
            </a:bodyPr>
            <a:lstStyle/>
            <a:p>
              <a:pPr algn="ctr"/>
              <a:r>
                <a:rPr lang="en-US" dirty="0" smtClean="0"/>
                <a:t>QuickSight UI</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55977" y="814687"/>
              <a:ext cx="1100466" cy="71964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7305" y="799406"/>
              <a:ext cx="1051491" cy="734101"/>
            </a:xfrm>
            <a:prstGeom prst="rect">
              <a:avLst/>
            </a:prstGeom>
            <a:ln>
              <a:solidFill>
                <a:schemeClr val="bg2"/>
              </a:solidFill>
            </a:ln>
          </p:spPr>
        </p:pic>
        <p:sp>
          <p:nvSpPr>
            <p:cNvPr id="7" name="Rectangle 6"/>
            <p:cNvSpPr/>
            <p:nvPr/>
          </p:nvSpPr>
          <p:spPr>
            <a:xfrm>
              <a:off x="784905" y="1533507"/>
              <a:ext cx="1018228" cy="230832"/>
            </a:xfrm>
            <a:prstGeom prst="rect">
              <a:avLst/>
            </a:prstGeom>
          </p:spPr>
          <p:txBody>
            <a:bodyPr wrap="none" anchor="ctr">
              <a:spAutoFit/>
            </a:bodyPr>
            <a:lstStyle/>
            <a:p>
              <a:pPr algn="ctr"/>
              <a:r>
                <a:rPr lang="en-AU" sz="900" b="1" dirty="0" smtClean="0">
                  <a:solidFill>
                    <a:schemeClr val="tx1">
                      <a:lumMod val="95000"/>
                      <a:lumOff val="5000"/>
                    </a:schemeClr>
                  </a:solidFill>
                  <a:latin typeface="Arial" panose="020B0604020202020204" pitchFamily="34" charset="0"/>
                  <a:ea typeface="+mj-ea"/>
                  <a:cs typeface="Arial" panose="020B0604020202020204" pitchFamily="34" charset="0"/>
                </a:rPr>
                <a:t>Mobile Devices</a:t>
              </a:r>
              <a:endParaRPr lang="en-US" sz="900" b="1" dirty="0">
                <a:solidFill>
                  <a:schemeClr val="tx1">
                    <a:lumMod val="95000"/>
                    <a:lumOff val="5000"/>
                  </a:schemeClr>
                </a:solidFill>
                <a:latin typeface="Arial" panose="020B0604020202020204" pitchFamily="34" charset="0"/>
                <a:ea typeface="+mj-ea"/>
                <a:cs typeface="Arial" panose="020B0604020202020204" pitchFamily="34" charset="0"/>
              </a:endParaRPr>
            </a:p>
          </p:txBody>
        </p:sp>
        <p:sp>
          <p:nvSpPr>
            <p:cNvPr id="8" name="Rectangle 7"/>
            <p:cNvSpPr/>
            <p:nvPr/>
          </p:nvSpPr>
          <p:spPr>
            <a:xfrm>
              <a:off x="2141982" y="1537810"/>
              <a:ext cx="986168" cy="230832"/>
            </a:xfrm>
            <a:prstGeom prst="rect">
              <a:avLst/>
            </a:prstGeom>
          </p:spPr>
          <p:txBody>
            <a:bodyPr wrap="none" anchor="ctr">
              <a:spAutoFit/>
            </a:bodyPr>
            <a:lstStyle/>
            <a:p>
              <a:pPr algn="ctr"/>
              <a:r>
                <a:rPr lang="en-AU" sz="900" b="1" dirty="0" smtClean="0">
                  <a:solidFill>
                    <a:schemeClr val="tx1">
                      <a:lumMod val="95000"/>
                      <a:lumOff val="5000"/>
                    </a:schemeClr>
                  </a:solidFill>
                  <a:latin typeface="Arial" panose="020B0604020202020204" pitchFamily="34" charset="0"/>
                  <a:ea typeface="+mj-ea"/>
                  <a:cs typeface="Arial" panose="020B0604020202020204" pitchFamily="34" charset="0"/>
                </a:rPr>
                <a:t>Web Browsers</a:t>
              </a:r>
              <a:endParaRPr lang="en-US" sz="900" b="1" dirty="0">
                <a:solidFill>
                  <a:schemeClr val="tx1">
                    <a:lumMod val="95000"/>
                    <a:lumOff val="5000"/>
                  </a:schemeClr>
                </a:solidFill>
                <a:latin typeface="Arial" panose="020B0604020202020204" pitchFamily="34" charset="0"/>
                <a:ea typeface="+mj-ea"/>
                <a:cs typeface="Arial" panose="020B0604020202020204" pitchFamily="34" charset="0"/>
              </a:endParaRPr>
            </a:p>
          </p:txBody>
        </p:sp>
        <p:sp>
          <p:nvSpPr>
            <p:cNvPr id="9" name="Rectangle 8"/>
            <p:cNvSpPr/>
            <p:nvPr/>
          </p:nvSpPr>
          <p:spPr>
            <a:xfrm>
              <a:off x="5835317" y="601579"/>
              <a:ext cx="2767263" cy="1672389"/>
            </a:xfrm>
            <a:prstGeom prst="rect">
              <a:avLst/>
            </a:prstGeom>
            <a:no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6130090" y="1768642"/>
              <a:ext cx="2177716" cy="369332"/>
            </a:xfrm>
            <a:prstGeom prst="rect">
              <a:avLst/>
            </a:prstGeom>
            <a:noFill/>
          </p:spPr>
          <p:txBody>
            <a:bodyPr wrap="square" rtlCol="0">
              <a:spAutoFit/>
            </a:bodyPr>
            <a:lstStyle/>
            <a:p>
              <a:pPr algn="ctr"/>
              <a:r>
                <a:rPr lang="en-US" dirty="0" smtClean="0"/>
                <a:t>Partner BI Products</a:t>
              </a:r>
              <a:endParaRPr lang="en-US" dirty="0"/>
            </a:p>
          </p:txBody>
        </p:sp>
        <p:pic>
          <p:nvPicPr>
            <p:cNvPr id="13" name="864F3BD0-AA5C-4E9F-BFCB-0B1C814ACDB9" descr="cid:0B739326-E544-487C-B866-29B49A3A049F@domo.com"/>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3499" y="1279025"/>
              <a:ext cx="410898" cy="4108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33138" y="769419"/>
              <a:ext cx="1069468" cy="55546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98108" y="955822"/>
              <a:ext cx="895159" cy="207730"/>
            </a:xfrm>
            <a:prstGeom prst="rect">
              <a:avLst/>
            </a:prstGeom>
          </p:spPr>
        </p:pic>
        <p:pic>
          <p:nvPicPr>
            <p:cNvPr id="12" name="Picture 11"/>
            <p:cNvPicPr>
              <a:picLocks noChangeAspect="1"/>
            </p:cNvPicPr>
            <p:nvPr/>
          </p:nvPicPr>
          <p:blipFill>
            <a:blip r:embed="rId8"/>
            <a:stretch>
              <a:fillRect/>
            </a:stretch>
          </p:blipFill>
          <p:spPr>
            <a:xfrm>
              <a:off x="7842959" y="935852"/>
              <a:ext cx="628346" cy="247669"/>
            </a:xfrm>
            <a:prstGeom prst="rect">
              <a:avLst/>
            </a:prstGeom>
          </p:spPr>
        </p:pic>
        <p:sp>
          <p:nvSpPr>
            <p:cNvPr id="40" name="TextBox 39"/>
            <p:cNvSpPr txBox="1"/>
            <p:nvPr/>
          </p:nvSpPr>
          <p:spPr>
            <a:xfrm>
              <a:off x="3878137" y="2839257"/>
              <a:ext cx="1401510" cy="276999"/>
            </a:xfrm>
            <a:prstGeom prst="rect">
              <a:avLst/>
            </a:prstGeom>
            <a:noFill/>
          </p:spPr>
          <p:txBody>
            <a:bodyPr wrap="square" rtlCol="0">
              <a:spAutoFit/>
            </a:bodyPr>
            <a:lstStyle/>
            <a:p>
              <a:pPr algn="ctr"/>
              <a:r>
                <a:rPr lang="en-US" sz="1200" b="1" dirty="0" smtClean="0"/>
                <a:t>Metadata</a:t>
              </a:r>
              <a:endParaRPr lang="en-US" sz="1200" b="1" dirty="0"/>
            </a:p>
          </p:txBody>
        </p:sp>
        <p:sp>
          <p:nvSpPr>
            <p:cNvPr id="41" name="TextBox 40"/>
            <p:cNvSpPr txBox="1"/>
            <p:nvPr/>
          </p:nvSpPr>
          <p:spPr>
            <a:xfrm>
              <a:off x="2216670" y="2839257"/>
              <a:ext cx="1401510" cy="276999"/>
            </a:xfrm>
            <a:prstGeom prst="rect">
              <a:avLst/>
            </a:prstGeom>
            <a:noFill/>
          </p:spPr>
          <p:txBody>
            <a:bodyPr wrap="square" rtlCol="0">
              <a:spAutoFit/>
            </a:bodyPr>
            <a:lstStyle/>
            <a:p>
              <a:pPr algn="ctr"/>
              <a:r>
                <a:rPr lang="en-US" sz="1200" b="1" dirty="0" smtClean="0"/>
                <a:t>Data Prep</a:t>
              </a:r>
              <a:endParaRPr lang="en-US" sz="1200" b="1" dirty="0"/>
            </a:p>
          </p:txBody>
        </p:sp>
        <p:sp>
          <p:nvSpPr>
            <p:cNvPr id="42" name="TextBox 41"/>
            <p:cNvSpPr txBox="1"/>
            <p:nvPr/>
          </p:nvSpPr>
          <p:spPr>
            <a:xfrm>
              <a:off x="555203" y="2839257"/>
              <a:ext cx="1401510" cy="276999"/>
            </a:xfrm>
            <a:prstGeom prst="rect">
              <a:avLst/>
            </a:prstGeom>
            <a:noFill/>
          </p:spPr>
          <p:txBody>
            <a:bodyPr wrap="square" rtlCol="0">
              <a:spAutoFit/>
            </a:bodyPr>
            <a:lstStyle/>
            <a:p>
              <a:pPr algn="ctr"/>
              <a:r>
                <a:rPr lang="en-US" sz="1200" b="1" dirty="0" smtClean="0"/>
                <a:t>Connectors</a:t>
              </a:r>
              <a:endParaRPr lang="en-US" sz="1200" b="1" dirty="0"/>
            </a:p>
          </p:txBody>
        </p:sp>
        <p:sp>
          <p:nvSpPr>
            <p:cNvPr id="43" name="TextBox 42"/>
            <p:cNvSpPr txBox="1"/>
            <p:nvPr/>
          </p:nvSpPr>
          <p:spPr>
            <a:xfrm>
              <a:off x="7201070" y="2839257"/>
              <a:ext cx="1401510" cy="276999"/>
            </a:xfrm>
            <a:prstGeom prst="rect">
              <a:avLst/>
            </a:prstGeom>
            <a:noFill/>
          </p:spPr>
          <p:txBody>
            <a:bodyPr wrap="square" rtlCol="0">
              <a:spAutoFit/>
            </a:bodyPr>
            <a:lstStyle/>
            <a:p>
              <a:pPr algn="ctr"/>
              <a:r>
                <a:rPr lang="en-US" sz="1200" b="1" dirty="0" smtClean="0"/>
                <a:t>Suggestions</a:t>
              </a:r>
              <a:endParaRPr lang="en-US" sz="1200" b="1" dirty="0"/>
            </a:p>
          </p:txBody>
        </p:sp>
        <p:sp>
          <p:nvSpPr>
            <p:cNvPr id="44" name="TextBox 43"/>
            <p:cNvSpPr txBox="1"/>
            <p:nvPr/>
          </p:nvSpPr>
          <p:spPr>
            <a:xfrm>
              <a:off x="5539604" y="2839257"/>
              <a:ext cx="1401510" cy="276999"/>
            </a:xfrm>
            <a:prstGeom prst="rect">
              <a:avLst/>
            </a:prstGeom>
            <a:noFill/>
          </p:spPr>
          <p:txBody>
            <a:bodyPr wrap="square" rtlCol="0">
              <a:spAutoFit/>
            </a:bodyPr>
            <a:lstStyle/>
            <a:p>
              <a:pPr algn="ctr"/>
              <a:r>
                <a:rPr lang="en-US" sz="1200" b="1" dirty="0" smtClean="0"/>
                <a:t>SPICE</a:t>
              </a:r>
              <a:endParaRPr lang="en-US" sz="1200" b="1" dirty="0"/>
            </a:p>
          </p:txBody>
        </p:sp>
        <p:cxnSp>
          <p:nvCxnSpPr>
            <p:cNvPr id="48" name="Straight Connector 47"/>
            <p:cNvCxnSpPr>
              <a:stCxn id="26" idx="2"/>
              <a:endCxn id="50" idx="0"/>
            </p:cNvCxnSpPr>
            <p:nvPr/>
          </p:nvCxnSpPr>
          <p:spPr>
            <a:xfrm>
              <a:off x="4572000" y="2209288"/>
              <a:ext cx="1" cy="421500"/>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572000" y="3297118"/>
              <a:ext cx="1" cy="414154"/>
            </a:xfrm>
            <a:prstGeom prst="line">
              <a:avLst/>
            </a:prstGeom>
            <a:ln w="34925">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1241396" y="3719131"/>
              <a:ext cx="6661210" cy="947054"/>
            </a:xfrm>
            <a:prstGeom prst="rect">
              <a:avLst/>
            </a:prstGeom>
            <a:solidFill>
              <a:schemeClr val="accent6">
                <a:lumMod val="20000"/>
                <a:lumOff val="8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3" name="Group 72"/>
            <p:cNvGrpSpPr/>
            <p:nvPr/>
          </p:nvGrpSpPr>
          <p:grpSpPr>
            <a:xfrm>
              <a:off x="1258506" y="4351608"/>
              <a:ext cx="6644100" cy="274321"/>
              <a:chOff x="1525555" y="4521254"/>
              <a:chExt cx="6108623" cy="274321"/>
            </a:xfrm>
          </p:grpSpPr>
          <p:sp>
            <p:nvSpPr>
              <p:cNvPr id="65" name="TextBox 64"/>
              <p:cNvSpPr txBox="1"/>
              <p:nvPr/>
            </p:nvSpPr>
            <p:spPr>
              <a:xfrm>
                <a:off x="3820671" y="4521255"/>
                <a:ext cx="758952" cy="274320"/>
              </a:xfrm>
              <a:prstGeom prst="rect">
                <a:avLst/>
              </a:prstGeom>
            </p:spPr>
            <p:txBody>
              <a:bodyPr vert="horz" lIns="51435" tIns="25718" rIns="51435" bIns="25718" rtlCol="0" anchor="t">
                <a:no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800" b="1" dirty="0" smtClean="0">
                    <a:solidFill>
                      <a:schemeClr val="tx1">
                        <a:lumMod val="95000"/>
                        <a:lumOff val="5000"/>
                      </a:schemeClr>
                    </a:solidFill>
                    <a:latin typeface="Arial" panose="020B0604020202020204" pitchFamily="34" charset="0"/>
                    <a:cs typeface="Arial" panose="020B0604020202020204" pitchFamily="34" charset="0"/>
                  </a:rPr>
                  <a:t>Amazon</a:t>
                </a:r>
              </a:p>
              <a:p>
                <a:r>
                  <a:rPr lang="en-AU" sz="800" b="1" dirty="0" smtClean="0">
                    <a:solidFill>
                      <a:schemeClr val="tx1">
                        <a:lumMod val="95000"/>
                        <a:lumOff val="5000"/>
                      </a:schemeClr>
                    </a:solidFill>
                    <a:latin typeface="Arial" panose="020B0604020202020204" pitchFamily="34" charset="0"/>
                    <a:cs typeface="Arial" panose="020B0604020202020204" pitchFamily="34" charset="0"/>
                  </a:rPr>
                  <a:t>S3</a:t>
                </a:r>
                <a:endParaRPr lang="en-US" sz="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6" name="TextBox 65"/>
              <p:cNvSpPr txBox="1"/>
              <p:nvPr/>
            </p:nvSpPr>
            <p:spPr>
              <a:xfrm>
                <a:off x="4584310" y="4521255"/>
                <a:ext cx="758952" cy="274320"/>
              </a:xfrm>
              <a:prstGeom prst="rect">
                <a:avLst/>
              </a:prstGeom>
            </p:spPr>
            <p:txBody>
              <a:bodyPr vert="horz" lIns="51435" tIns="25718" rIns="51435" bIns="25718" rtlCol="0" anchor="t">
                <a:no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800" b="1" dirty="0" smtClean="0">
                    <a:solidFill>
                      <a:schemeClr val="tx1">
                        <a:lumMod val="95000"/>
                        <a:lumOff val="5000"/>
                      </a:schemeClr>
                    </a:solidFill>
                    <a:latin typeface="Arial" panose="020B0604020202020204" pitchFamily="34" charset="0"/>
                    <a:cs typeface="Arial" panose="020B0604020202020204" pitchFamily="34" charset="0"/>
                  </a:rPr>
                  <a:t>Amazon Kinesis</a:t>
                </a:r>
                <a:endParaRPr lang="en-US" sz="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7" name="TextBox 66"/>
              <p:cNvSpPr txBox="1"/>
              <p:nvPr/>
            </p:nvSpPr>
            <p:spPr>
              <a:xfrm>
                <a:off x="5347949" y="4521255"/>
                <a:ext cx="758952" cy="274320"/>
              </a:xfrm>
              <a:prstGeom prst="rect">
                <a:avLst/>
              </a:prstGeom>
            </p:spPr>
            <p:txBody>
              <a:bodyPr vert="horz" lIns="51435" tIns="25718" rIns="51435" bIns="25718" rtlCol="0" anchor="t">
                <a:no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800" b="1" dirty="0" smtClean="0">
                    <a:solidFill>
                      <a:schemeClr val="tx1">
                        <a:lumMod val="95000"/>
                        <a:lumOff val="5000"/>
                      </a:schemeClr>
                    </a:solidFill>
                    <a:latin typeface="Arial" panose="020B0604020202020204" pitchFamily="34" charset="0"/>
                    <a:cs typeface="Arial" panose="020B0604020202020204" pitchFamily="34" charset="0"/>
                  </a:rPr>
                  <a:t>Amazon DynamoDB </a:t>
                </a:r>
                <a:endParaRPr lang="en-US" sz="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8" name="TextBox 67"/>
              <p:cNvSpPr txBox="1"/>
              <p:nvPr/>
            </p:nvSpPr>
            <p:spPr>
              <a:xfrm>
                <a:off x="6111588" y="4521254"/>
                <a:ext cx="758952" cy="274320"/>
              </a:xfrm>
              <a:prstGeom prst="rect">
                <a:avLst/>
              </a:prstGeom>
            </p:spPr>
            <p:txBody>
              <a:bodyPr vert="horz" lIns="51435" tIns="25718" rIns="51435" bIns="25718" rtlCol="0" anchor="t">
                <a:no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800" b="1" dirty="0" smtClean="0">
                    <a:solidFill>
                      <a:schemeClr val="tx1">
                        <a:lumMod val="95000"/>
                        <a:lumOff val="5000"/>
                      </a:schemeClr>
                    </a:solidFill>
                    <a:latin typeface="Arial" panose="020B0604020202020204" pitchFamily="34" charset="0"/>
                    <a:cs typeface="Arial" panose="020B0604020202020204" pitchFamily="34" charset="0"/>
                  </a:rPr>
                  <a:t>Amazon EMR</a:t>
                </a:r>
                <a:endParaRPr lang="en-US" sz="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9" name="TextBox 68"/>
              <p:cNvSpPr txBox="1"/>
              <p:nvPr/>
            </p:nvSpPr>
            <p:spPr>
              <a:xfrm>
                <a:off x="2293393" y="4521255"/>
                <a:ext cx="758952" cy="274320"/>
              </a:xfrm>
              <a:prstGeom prst="rect">
                <a:avLst/>
              </a:prstGeom>
            </p:spPr>
            <p:txBody>
              <a:bodyPr vert="horz" lIns="51435" tIns="25718" rIns="51435" bIns="25718" rtlCol="0" anchor="t">
                <a:no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800" b="1" dirty="0" smtClean="0">
                    <a:solidFill>
                      <a:schemeClr val="tx1">
                        <a:lumMod val="95000"/>
                        <a:lumOff val="5000"/>
                      </a:schemeClr>
                    </a:solidFill>
                    <a:latin typeface="Arial" panose="020B0604020202020204" pitchFamily="34" charset="0"/>
                    <a:cs typeface="Arial" panose="020B0604020202020204" pitchFamily="34" charset="0"/>
                  </a:rPr>
                  <a:t>Amazon Redshift</a:t>
                </a:r>
                <a:endParaRPr lang="en-US" sz="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0" name="Title 3"/>
              <p:cNvSpPr txBox="1">
                <a:spLocks/>
              </p:cNvSpPr>
              <p:nvPr/>
            </p:nvSpPr>
            <p:spPr>
              <a:xfrm>
                <a:off x="3057032" y="4521255"/>
                <a:ext cx="758952" cy="274320"/>
              </a:xfrm>
              <a:prstGeom prst="rect">
                <a:avLst/>
              </a:prstGeom>
            </p:spPr>
            <p:txBody>
              <a:bodyPr vert="horz" wrap="square" lIns="68580" tIns="34290" rIns="68580" bIns="34290" rtlCol="0" anchor="t">
                <a:noAutofit/>
              </a:bodyPr>
              <a:lstStyle>
                <a:lvl1pPr algn="ctr" defTabSz="914400" rtl="0" eaLnBrk="1" latinLnBrk="0" hangingPunct="1">
                  <a:spcBef>
                    <a:spcPct val="0"/>
                  </a:spcBef>
                  <a:buNone/>
                  <a:defRPr sz="3600" kern="1200">
                    <a:solidFill>
                      <a:schemeClr val="tx1">
                        <a:lumMod val="75000"/>
                      </a:schemeClr>
                    </a:solidFill>
                    <a:latin typeface="+mj-lt"/>
                    <a:ea typeface="+mj-ea"/>
                    <a:cs typeface="+mj-cs"/>
                  </a:defRPr>
                </a:lvl1pPr>
              </a:lstStyle>
              <a:p>
                <a:r>
                  <a:rPr lang="en-US" sz="800" b="1" dirty="0" smtClean="0">
                    <a:solidFill>
                      <a:schemeClr val="tx1">
                        <a:lumMod val="95000"/>
                        <a:lumOff val="5000"/>
                      </a:schemeClr>
                    </a:solidFill>
                    <a:latin typeface="Arial" panose="020B0604020202020204" pitchFamily="34" charset="0"/>
                    <a:cs typeface="Arial" panose="020B0604020202020204" pitchFamily="34" charset="0"/>
                  </a:rPr>
                  <a:t>Amazon RDS</a:t>
                </a:r>
                <a:endParaRPr lang="en-US" sz="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1" name="Rectangle 70"/>
              <p:cNvSpPr/>
              <p:nvPr/>
            </p:nvSpPr>
            <p:spPr>
              <a:xfrm>
                <a:off x="1525555" y="4521255"/>
                <a:ext cx="758952" cy="274320"/>
              </a:xfrm>
              <a:prstGeom prst="rect">
                <a:avLst/>
              </a:prstGeom>
            </p:spPr>
            <p:txBody>
              <a:bodyPr wrap="none" anchor="t">
                <a:noAutofit/>
              </a:bodyPr>
              <a:lstStyle/>
              <a:p>
                <a:pPr algn="ctr"/>
                <a:r>
                  <a:rPr lang="en-AU" sz="800" b="1" dirty="0">
                    <a:solidFill>
                      <a:schemeClr val="tx1">
                        <a:lumMod val="95000"/>
                        <a:lumOff val="5000"/>
                      </a:schemeClr>
                    </a:solidFill>
                    <a:latin typeface="Arial" panose="020B0604020202020204" pitchFamily="34" charset="0"/>
                    <a:ea typeface="+mj-ea"/>
                    <a:cs typeface="Arial" panose="020B0604020202020204" pitchFamily="34" charset="0"/>
                  </a:rPr>
                  <a:t>Files</a:t>
                </a:r>
                <a:endParaRPr lang="en-US" sz="800" b="1" dirty="0">
                  <a:solidFill>
                    <a:schemeClr val="tx1">
                      <a:lumMod val="95000"/>
                      <a:lumOff val="5000"/>
                    </a:schemeClr>
                  </a:solidFill>
                  <a:latin typeface="Arial" panose="020B0604020202020204" pitchFamily="34" charset="0"/>
                  <a:ea typeface="+mj-ea"/>
                  <a:cs typeface="Arial" panose="020B0604020202020204" pitchFamily="34" charset="0"/>
                </a:endParaRPr>
              </a:p>
            </p:txBody>
          </p:sp>
          <p:sp>
            <p:nvSpPr>
              <p:cNvPr id="72" name="TextBox 71"/>
              <p:cNvSpPr txBox="1"/>
              <p:nvPr/>
            </p:nvSpPr>
            <p:spPr>
              <a:xfrm>
                <a:off x="6875226" y="4521254"/>
                <a:ext cx="758952" cy="274320"/>
              </a:xfrm>
              <a:prstGeom prst="rect">
                <a:avLst/>
              </a:prstGeom>
            </p:spPr>
            <p:txBody>
              <a:bodyPr vert="horz" lIns="51435" tIns="25718" rIns="51435" bIns="25718" rtlCol="0" anchor="t">
                <a:no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800" b="1" dirty="0" smtClean="0">
                    <a:solidFill>
                      <a:schemeClr val="tx1">
                        <a:lumMod val="95000"/>
                        <a:lumOff val="5000"/>
                      </a:schemeClr>
                    </a:solidFill>
                    <a:latin typeface="Arial" panose="020B0604020202020204" pitchFamily="34" charset="0"/>
                    <a:cs typeface="Arial" panose="020B0604020202020204" pitchFamily="34" charset="0"/>
                  </a:rPr>
                  <a:t>Third-party</a:t>
                </a:r>
                <a:endParaRPr lang="en-US" sz="800" b="1" dirty="0">
                  <a:solidFill>
                    <a:schemeClr val="tx1">
                      <a:lumMod val="95000"/>
                      <a:lumOff val="5000"/>
                    </a:schemeClr>
                  </a:solidFill>
                  <a:latin typeface="Arial" panose="020B0604020202020204" pitchFamily="34" charset="0"/>
                  <a:cs typeface="Arial" panose="020B0604020202020204" pitchFamily="34" charset="0"/>
                </a:endParaRPr>
              </a:p>
            </p:txBody>
          </p:sp>
        </p:grpSp>
        <p:pic>
          <p:nvPicPr>
            <p:cNvPr id="89" name="Picture 88"/>
            <p:cNvPicPr>
              <a:picLocks noChangeAspect="1"/>
            </p:cNvPicPr>
            <p:nvPr/>
          </p:nvPicPr>
          <p:blipFill>
            <a:blip r:embed="rId9"/>
            <a:stretch>
              <a:fillRect/>
            </a:stretch>
          </p:blipFill>
          <p:spPr>
            <a:xfrm>
              <a:off x="5618556" y="3797583"/>
              <a:ext cx="402014" cy="493776"/>
            </a:xfrm>
            <a:prstGeom prst="rect">
              <a:avLst/>
            </a:prstGeom>
          </p:spPr>
        </p:pic>
        <p:pic>
          <p:nvPicPr>
            <p:cNvPr id="90" name="Picture 89"/>
            <p:cNvPicPr>
              <a:picLocks noChangeAspect="1"/>
            </p:cNvPicPr>
            <p:nvPr/>
          </p:nvPicPr>
          <p:blipFill>
            <a:blip r:embed="rId10"/>
            <a:stretch>
              <a:fillRect/>
            </a:stretch>
          </p:blipFill>
          <p:spPr>
            <a:xfrm>
              <a:off x="6419889" y="3797583"/>
              <a:ext cx="412975" cy="493776"/>
            </a:xfrm>
            <a:prstGeom prst="rect">
              <a:avLst/>
            </a:prstGeom>
          </p:spPr>
        </p:pic>
        <p:pic>
          <p:nvPicPr>
            <p:cNvPr id="91" name="Picture 9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303662" y="3797583"/>
              <a:ext cx="448887" cy="493776"/>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423052" y="3803826"/>
              <a:ext cx="481291" cy="481291"/>
            </a:xfrm>
            <a:prstGeom prst="rect">
              <a:avLst/>
            </a:prstGeom>
          </p:spPr>
        </p:pic>
        <p:pic>
          <p:nvPicPr>
            <p:cNvPr id="94" name="Picture 9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232186" y="3797583"/>
              <a:ext cx="493776" cy="493776"/>
            </a:xfrm>
            <a:prstGeom prst="rect">
              <a:avLst/>
            </a:prstGeom>
          </p:spPr>
        </p:pic>
        <p:pic>
          <p:nvPicPr>
            <p:cNvPr id="100" name="Picture 99"/>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151868" y="3797583"/>
              <a:ext cx="438912" cy="493776"/>
            </a:xfrm>
            <a:prstGeom prst="rect">
              <a:avLst/>
            </a:prstGeom>
          </p:spPr>
        </p:pic>
        <p:pic>
          <p:nvPicPr>
            <p:cNvPr id="102" name="Picture 101"/>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990099" y="3797583"/>
              <a:ext cx="418339" cy="493776"/>
            </a:xfrm>
            <a:prstGeom prst="rect">
              <a:avLst/>
            </a:prstGeom>
          </p:spPr>
        </p:pic>
        <p:pic>
          <p:nvPicPr>
            <p:cNvPr id="103" name="Picture 102"/>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807757" y="3797583"/>
              <a:ext cx="411480" cy="493776"/>
            </a:xfrm>
            <a:prstGeom prst="rect">
              <a:avLst/>
            </a:prstGeom>
          </p:spPr>
        </p:pic>
      </p:grpSp>
    </p:spTree>
    <p:extLst>
      <p:ext uri="{BB962C8B-B14F-4D97-AF65-F5344CB8AC3E}">
        <p14:creationId xmlns:p14="http://schemas.microsoft.com/office/powerpoint/2010/main" val="12460450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Features</a:t>
            </a:r>
            <a:endParaRPr lang="en-US" dirty="0"/>
          </a:p>
        </p:txBody>
      </p:sp>
      <p:sp>
        <p:nvSpPr>
          <p:cNvPr id="3" name="Content Placeholder 2"/>
          <p:cNvSpPr>
            <a:spLocks noGrp="1"/>
          </p:cNvSpPr>
          <p:nvPr>
            <p:ph idx="1"/>
          </p:nvPr>
        </p:nvSpPr>
        <p:spPr/>
        <p:txBody>
          <a:bodyPr>
            <a:normAutofit lnSpcReduction="10000"/>
          </a:bodyPr>
          <a:lstStyle/>
          <a:p>
            <a:pPr marL="342900" indent="-342900">
              <a:spcAft>
                <a:spcPts val="600"/>
              </a:spcAft>
              <a:buFont typeface="Arial"/>
              <a:buChar char="•"/>
            </a:pPr>
            <a:r>
              <a:rPr lang="en-US" dirty="0" smtClean="0"/>
              <a:t>Easy exploration of AWS data</a:t>
            </a:r>
          </a:p>
          <a:p>
            <a:pPr marL="342900" indent="-342900">
              <a:spcAft>
                <a:spcPts val="600"/>
              </a:spcAft>
              <a:buFont typeface="Arial"/>
              <a:buChar char="•"/>
            </a:pPr>
            <a:r>
              <a:rPr lang="en-US" dirty="0" smtClean="0"/>
              <a:t>Fast insights with SPICE </a:t>
            </a:r>
          </a:p>
          <a:p>
            <a:pPr marL="1085850" lvl="1" indent="-342900">
              <a:spcAft>
                <a:spcPts val="600"/>
              </a:spcAft>
            </a:pPr>
            <a:r>
              <a:rPr lang="en-US" b="1" dirty="0" smtClean="0"/>
              <a:t>S</a:t>
            </a:r>
            <a:r>
              <a:rPr lang="en-US" dirty="0" smtClean="0"/>
              <a:t>uper-fast, </a:t>
            </a:r>
            <a:r>
              <a:rPr lang="en-US" b="1" dirty="0" smtClean="0"/>
              <a:t>P</a:t>
            </a:r>
            <a:r>
              <a:rPr lang="en-US" dirty="0" smtClean="0"/>
              <a:t>arallel, </a:t>
            </a:r>
            <a:r>
              <a:rPr lang="en-US" b="1" dirty="0" smtClean="0"/>
              <a:t>I</a:t>
            </a:r>
            <a:r>
              <a:rPr lang="en-US" dirty="0" smtClean="0"/>
              <a:t>n-memory, </a:t>
            </a:r>
            <a:r>
              <a:rPr lang="en-US" b="1" dirty="0" smtClean="0"/>
              <a:t>C</a:t>
            </a:r>
            <a:r>
              <a:rPr lang="en-US" dirty="0" smtClean="0"/>
              <a:t>alculation </a:t>
            </a:r>
            <a:r>
              <a:rPr lang="en-US" b="1" dirty="0" smtClean="0"/>
              <a:t>E</a:t>
            </a:r>
            <a:r>
              <a:rPr lang="en-US" dirty="0" smtClean="0"/>
              <a:t>ngine</a:t>
            </a:r>
            <a:endParaRPr lang="en-US" sz="2800" dirty="0" smtClean="0"/>
          </a:p>
          <a:p>
            <a:pPr marL="342900" indent="-342900">
              <a:spcAft>
                <a:spcPts val="600"/>
              </a:spcAft>
              <a:buFont typeface="Arial"/>
              <a:buChar char="•"/>
            </a:pPr>
            <a:r>
              <a:rPr lang="en-US" dirty="0" smtClean="0"/>
              <a:t>Intuitive visualizations and transitions with AutoGraph</a:t>
            </a:r>
            <a:endParaRPr lang="en-US" dirty="0"/>
          </a:p>
          <a:p>
            <a:pPr marL="342900" indent="-342900">
              <a:spcAft>
                <a:spcPts val="600"/>
              </a:spcAft>
              <a:buFont typeface="Arial"/>
              <a:buChar char="•"/>
            </a:pPr>
            <a:r>
              <a:rPr lang="en-US" dirty="0" smtClean="0"/>
              <a:t>Native mobile experience</a:t>
            </a:r>
          </a:p>
          <a:p>
            <a:pPr marL="342900" indent="-342900">
              <a:spcAft>
                <a:spcPts val="600"/>
              </a:spcAft>
              <a:buFont typeface="Arial"/>
              <a:buChar char="•"/>
            </a:pPr>
            <a:r>
              <a:rPr lang="en-US" dirty="0" smtClean="0"/>
              <a:t>Secure sharing and collaboration using StoryBoard</a:t>
            </a:r>
          </a:p>
        </p:txBody>
      </p:sp>
    </p:spTree>
    <p:extLst>
      <p:ext uri="{BB962C8B-B14F-4D97-AF65-F5344CB8AC3E}">
        <p14:creationId xmlns:p14="http://schemas.microsoft.com/office/powerpoint/2010/main" val="187642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Exploration of AWS Data</a:t>
            </a:r>
            <a:endParaRPr lang="en-US" dirty="0"/>
          </a:p>
        </p:txBody>
      </p:sp>
      <p:sp>
        <p:nvSpPr>
          <p:cNvPr id="3" name="Content Placeholder 2"/>
          <p:cNvSpPr>
            <a:spLocks noGrp="1"/>
          </p:cNvSpPr>
          <p:nvPr>
            <p:ph idx="4294967295"/>
          </p:nvPr>
        </p:nvSpPr>
        <p:spPr>
          <a:xfrm>
            <a:off x="3806359" y="1079500"/>
            <a:ext cx="4735734" cy="3554413"/>
          </a:xfrm>
        </p:spPr>
        <p:txBody>
          <a:bodyPr anchor="ctr">
            <a:noAutofit/>
          </a:bodyPr>
          <a:lstStyle/>
          <a:p>
            <a:pPr>
              <a:lnSpc>
                <a:spcPct val="150000"/>
              </a:lnSpc>
            </a:pPr>
            <a:r>
              <a:rPr lang="en-US" sz="1800" dirty="0" smtClean="0"/>
              <a:t>Securely discover and </a:t>
            </a:r>
            <a:r>
              <a:rPr lang="en-US" sz="1800" dirty="0"/>
              <a:t>c</a:t>
            </a:r>
            <a:r>
              <a:rPr lang="en-US" sz="1800" dirty="0" smtClean="0"/>
              <a:t>onnect to AWS data </a:t>
            </a:r>
          </a:p>
          <a:p>
            <a:pPr>
              <a:lnSpc>
                <a:spcPct val="150000"/>
              </a:lnSpc>
            </a:pPr>
            <a:r>
              <a:rPr lang="en-US" sz="1800" dirty="0" smtClean="0"/>
              <a:t>Quickly explore AWS data sources</a:t>
            </a:r>
          </a:p>
          <a:p>
            <a:pPr marL="228600" lvl="1" indent="-155448">
              <a:lnSpc>
                <a:spcPct val="150000"/>
              </a:lnSpc>
            </a:pPr>
            <a:r>
              <a:rPr lang="en-US" sz="1400" dirty="0" smtClean="0"/>
              <a:t>Relational databases</a:t>
            </a:r>
          </a:p>
          <a:p>
            <a:pPr marL="228600" lvl="1" indent="-155448">
              <a:lnSpc>
                <a:spcPct val="150000"/>
              </a:lnSpc>
            </a:pPr>
            <a:r>
              <a:rPr lang="en-US" sz="1400" dirty="0" smtClean="0"/>
              <a:t>NoSQL databases </a:t>
            </a:r>
          </a:p>
          <a:p>
            <a:pPr marL="228600" lvl="1" indent="-155448">
              <a:lnSpc>
                <a:spcPct val="150000"/>
              </a:lnSpc>
            </a:pPr>
            <a:r>
              <a:rPr lang="en-US" sz="1400" dirty="0" smtClean="0"/>
              <a:t>Amazon </a:t>
            </a:r>
            <a:r>
              <a:rPr lang="en-US" sz="1400" dirty="0"/>
              <a:t>EMR, Amazon S3, </a:t>
            </a:r>
            <a:r>
              <a:rPr lang="en-US" sz="1400" dirty="0" smtClean="0"/>
              <a:t>files </a:t>
            </a:r>
            <a:endParaRPr lang="en-US" sz="1400" dirty="0"/>
          </a:p>
          <a:p>
            <a:pPr marL="228600" lvl="1" indent="-155448">
              <a:lnSpc>
                <a:spcPct val="150000"/>
              </a:lnSpc>
            </a:pPr>
            <a:r>
              <a:rPr lang="en-US" sz="1400" dirty="0" smtClean="0"/>
              <a:t>Streaming data sources </a:t>
            </a:r>
            <a:endParaRPr lang="en-US" sz="1200" dirty="0"/>
          </a:p>
          <a:p>
            <a:pPr>
              <a:lnSpc>
                <a:spcPct val="150000"/>
              </a:lnSpc>
            </a:pPr>
            <a:r>
              <a:rPr lang="en-US" sz="1800" dirty="0" smtClean="0"/>
              <a:t>Easily import data from any table </a:t>
            </a:r>
            <a:r>
              <a:rPr lang="en-US" sz="1800" dirty="0"/>
              <a:t>or </a:t>
            </a:r>
            <a:r>
              <a:rPr lang="en-US" sz="1800" dirty="0" smtClean="0"/>
              <a:t>file</a:t>
            </a:r>
          </a:p>
          <a:p>
            <a:pPr>
              <a:lnSpc>
                <a:spcPct val="150000"/>
              </a:lnSpc>
            </a:pPr>
            <a:r>
              <a:rPr lang="en-US" sz="1800" dirty="0" smtClean="0"/>
              <a:t>Automatic detection of data types</a:t>
            </a:r>
          </a:p>
          <a:p>
            <a:pPr lvl="1" indent="0">
              <a:lnSpc>
                <a:spcPct val="150000"/>
              </a:lnSpc>
              <a:buNone/>
            </a:pPr>
            <a:endParaRPr lang="en-US" sz="1400" dirty="0" smtClean="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7101" y="1402612"/>
            <a:ext cx="324624" cy="3895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29377" y="1431577"/>
            <a:ext cx="324624" cy="3753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7101" y="2145342"/>
            <a:ext cx="324624" cy="389549"/>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29377" y="2148535"/>
            <a:ext cx="324624" cy="38316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7101" y="2888072"/>
            <a:ext cx="324624" cy="364577"/>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7101" y="3605831"/>
            <a:ext cx="324624" cy="367906"/>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944801" y="3542896"/>
            <a:ext cx="493776" cy="493776"/>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944801" y="2823472"/>
            <a:ext cx="493776" cy="493776"/>
          </a:xfrm>
          <a:prstGeom prst="rect">
            <a:avLst/>
          </a:prstGeom>
        </p:spPr>
      </p:pic>
      <p:sp>
        <p:nvSpPr>
          <p:cNvPr id="14" name="Rectangle 13"/>
          <p:cNvSpPr/>
          <p:nvPr/>
        </p:nvSpPr>
        <p:spPr>
          <a:xfrm>
            <a:off x="784688" y="1489664"/>
            <a:ext cx="1192182" cy="215444"/>
          </a:xfrm>
          <a:prstGeom prst="rect">
            <a:avLst/>
          </a:prstGeom>
        </p:spPr>
        <p:txBody>
          <a:bodyPr wrap="square" anchor="ctr">
            <a:spAutoFit/>
          </a:bodyPr>
          <a:lstStyle/>
          <a:p>
            <a:r>
              <a:rPr lang="en-AU" sz="800" b="1" dirty="0" smtClean="0">
                <a:solidFill>
                  <a:schemeClr val="tx1">
                    <a:lumMod val="95000"/>
                    <a:lumOff val="5000"/>
                  </a:schemeClr>
                </a:solidFill>
                <a:latin typeface="Arial" panose="020B0604020202020204" pitchFamily="34" charset="0"/>
                <a:ea typeface="+mj-ea"/>
                <a:cs typeface="Arial" panose="020B0604020202020204" pitchFamily="34" charset="0"/>
              </a:rPr>
              <a:t>Amazon EMR</a:t>
            </a:r>
            <a:endParaRPr lang="en-US" sz="800" b="1" dirty="0">
              <a:solidFill>
                <a:schemeClr val="tx1">
                  <a:lumMod val="95000"/>
                  <a:lumOff val="5000"/>
                </a:schemeClr>
              </a:solidFill>
              <a:latin typeface="Arial" panose="020B0604020202020204" pitchFamily="34" charset="0"/>
              <a:ea typeface="+mj-ea"/>
              <a:cs typeface="Arial" panose="020B0604020202020204" pitchFamily="34" charset="0"/>
            </a:endParaRPr>
          </a:p>
        </p:txBody>
      </p:sp>
      <p:sp>
        <p:nvSpPr>
          <p:cNvPr id="15" name="Rectangle 14"/>
          <p:cNvSpPr/>
          <p:nvPr/>
        </p:nvSpPr>
        <p:spPr>
          <a:xfrm>
            <a:off x="784688" y="2232394"/>
            <a:ext cx="1192182" cy="215444"/>
          </a:xfrm>
          <a:prstGeom prst="rect">
            <a:avLst/>
          </a:prstGeom>
        </p:spPr>
        <p:txBody>
          <a:bodyPr wrap="square" anchor="ctr">
            <a:spAutoFit/>
          </a:bodyPr>
          <a:lstStyle/>
          <a:p>
            <a:r>
              <a:rPr lang="en-AU" sz="800" b="1" dirty="0" smtClean="0">
                <a:solidFill>
                  <a:schemeClr val="tx1">
                    <a:lumMod val="95000"/>
                    <a:lumOff val="5000"/>
                  </a:schemeClr>
                </a:solidFill>
                <a:latin typeface="Arial" panose="020B0604020202020204" pitchFamily="34" charset="0"/>
                <a:ea typeface="+mj-ea"/>
                <a:cs typeface="Arial" panose="020B0604020202020204" pitchFamily="34" charset="0"/>
              </a:rPr>
              <a:t>Amazon Kinesis</a:t>
            </a:r>
            <a:endParaRPr lang="en-US" sz="800" b="1" dirty="0">
              <a:solidFill>
                <a:schemeClr val="tx1">
                  <a:lumMod val="95000"/>
                  <a:lumOff val="5000"/>
                </a:schemeClr>
              </a:solidFill>
              <a:latin typeface="Arial" panose="020B0604020202020204" pitchFamily="34" charset="0"/>
              <a:ea typeface="+mj-ea"/>
              <a:cs typeface="Arial" panose="020B0604020202020204" pitchFamily="34" charset="0"/>
            </a:endParaRPr>
          </a:p>
        </p:txBody>
      </p:sp>
      <p:sp>
        <p:nvSpPr>
          <p:cNvPr id="16" name="Rectangle 15"/>
          <p:cNvSpPr/>
          <p:nvPr/>
        </p:nvSpPr>
        <p:spPr>
          <a:xfrm>
            <a:off x="784688" y="2962638"/>
            <a:ext cx="1541348" cy="215444"/>
          </a:xfrm>
          <a:prstGeom prst="rect">
            <a:avLst/>
          </a:prstGeom>
        </p:spPr>
        <p:txBody>
          <a:bodyPr wrap="square" anchor="ctr">
            <a:spAutoFit/>
          </a:bodyPr>
          <a:lstStyle/>
          <a:p>
            <a:r>
              <a:rPr lang="en-AU" sz="800" b="1" dirty="0" smtClean="0">
                <a:solidFill>
                  <a:schemeClr val="tx1">
                    <a:lumMod val="95000"/>
                    <a:lumOff val="5000"/>
                  </a:schemeClr>
                </a:solidFill>
                <a:latin typeface="Arial" panose="020B0604020202020204" pitchFamily="34" charset="0"/>
                <a:ea typeface="+mj-ea"/>
                <a:cs typeface="Arial" panose="020B0604020202020204" pitchFamily="34" charset="0"/>
              </a:rPr>
              <a:t>Amazon Dynamo DB</a:t>
            </a:r>
            <a:endParaRPr lang="en-US" sz="800" b="1" dirty="0">
              <a:solidFill>
                <a:schemeClr val="tx1">
                  <a:lumMod val="95000"/>
                  <a:lumOff val="5000"/>
                </a:schemeClr>
              </a:solidFill>
              <a:latin typeface="Arial" panose="020B0604020202020204" pitchFamily="34" charset="0"/>
              <a:ea typeface="+mj-ea"/>
              <a:cs typeface="Arial" panose="020B0604020202020204" pitchFamily="34" charset="0"/>
            </a:endParaRPr>
          </a:p>
        </p:txBody>
      </p:sp>
      <p:sp>
        <p:nvSpPr>
          <p:cNvPr id="17" name="Rectangle 16"/>
          <p:cNvSpPr/>
          <p:nvPr/>
        </p:nvSpPr>
        <p:spPr>
          <a:xfrm>
            <a:off x="784688" y="3682062"/>
            <a:ext cx="1541348" cy="215444"/>
          </a:xfrm>
          <a:prstGeom prst="rect">
            <a:avLst/>
          </a:prstGeom>
        </p:spPr>
        <p:txBody>
          <a:bodyPr wrap="square" anchor="ctr">
            <a:spAutoFit/>
          </a:bodyPr>
          <a:lstStyle/>
          <a:p>
            <a:r>
              <a:rPr lang="en-AU" sz="800" b="1" dirty="0" smtClean="0">
                <a:solidFill>
                  <a:schemeClr val="tx1">
                    <a:lumMod val="95000"/>
                    <a:lumOff val="5000"/>
                  </a:schemeClr>
                </a:solidFill>
                <a:latin typeface="Arial" panose="020B0604020202020204" pitchFamily="34" charset="0"/>
                <a:ea typeface="+mj-ea"/>
                <a:cs typeface="Arial" panose="020B0604020202020204" pitchFamily="34" charset="0"/>
              </a:rPr>
              <a:t>Amazon Redshift</a:t>
            </a:r>
            <a:endParaRPr lang="en-US" sz="800" b="1" dirty="0">
              <a:solidFill>
                <a:schemeClr val="tx1">
                  <a:lumMod val="95000"/>
                  <a:lumOff val="5000"/>
                </a:schemeClr>
              </a:solidFill>
              <a:latin typeface="Arial" panose="020B0604020202020204" pitchFamily="34" charset="0"/>
              <a:ea typeface="+mj-ea"/>
              <a:cs typeface="Arial" panose="020B0604020202020204" pitchFamily="34" charset="0"/>
            </a:endParaRPr>
          </a:p>
        </p:txBody>
      </p:sp>
      <p:sp>
        <p:nvSpPr>
          <p:cNvPr id="18" name="Rectangle 17"/>
          <p:cNvSpPr/>
          <p:nvPr/>
        </p:nvSpPr>
        <p:spPr>
          <a:xfrm>
            <a:off x="2338052" y="1489664"/>
            <a:ext cx="1192182" cy="215444"/>
          </a:xfrm>
          <a:prstGeom prst="rect">
            <a:avLst/>
          </a:prstGeom>
        </p:spPr>
        <p:txBody>
          <a:bodyPr wrap="square" anchor="ctr">
            <a:spAutoFit/>
          </a:bodyPr>
          <a:lstStyle/>
          <a:p>
            <a:r>
              <a:rPr lang="en-AU" sz="800" b="1" dirty="0" smtClean="0">
                <a:solidFill>
                  <a:schemeClr val="tx1">
                    <a:lumMod val="95000"/>
                    <a:lumOff val="5000"/>
                  </a:schemeClr>
                </a:solidFill>
                <a:latin typeface="Arial" panose="020B0604020202020204" pitchFamily="34" charset="0"/>
                <a:ea typeface="+mj-ea"/>
                <a:cs typeface="Arial" panose="020B0604020202020204" pitchFamily="34" charset="0"/>
              </a:rPr>
              <a:t>Amazon RDS</a:t>
            </a:r>
            <a:endParaRPr lang="en-US" sz="800" b="1" dirty="0">
              <a:solidFill>
                <a:schemeClr val="tx1">
                  <a:lumMod val="95000"/>
                  <a:lumOff val="5000"/>
                </a:schemeClr>
              </a:solidFill>
              <a:latin typeface="Arial" panose="020B0604020202020204" pitchFamily="34" charset="0"/>
              <a:ea typeface="+mj-ea"/>
              <a:cs typeface="Arial" panose="020B0604020202020204" pitchFamily="34" charset="0"/>
            </a:endParaRPr>
          </a:p>
        </p:txBody>
      </p:sp>
      <p:sp>
        <p:nvSpPr>
          <p:cNvPr id="19" name="Rectangle 18"/>
          <p:cNvSpPr/>
          <p:nvPr/>
        </p:nvSpPr>
        <p:spPr>
          <a:xfrm>
            <a:off x="2338052" y="2232394"/>
            <a:ext cx="1192182" cy="215444"/>
          </a:xfrm>
          <a:prstGeom prst="rect">
            <a:avLst/>
          </a:prstGeom>
        </p:spPr>
        <p:txBody>
          <a:bodyPr wrap="square" anchor="ctr">
            <a:spAutoFit/>
          </a:bodyPr>
          <a:lstStyle/>
          <a:p>
            <a:r>
              <a:rPr lang="en-AU" sz="800" b="1" dirty="0" smtClean="0">
                <a:solidFill>
                  <a:schemeClr val="tx1">
                    <a:lumMod val="95000"/>
                    <a:lumOff val="5000"/>
                  </a:schemeClr>
                </a:solidFill>
                <a:latin typeface="Arial" panose="020B0604020202020204" pitchFamily="34" charset="0"/>
                <a:ea typeface="+mj-ea"/>
                <a:cs typeface="Arial" panose="020B0604020202020204" pitchFamily="34" charset="0"/>
              </a:rPr>
              <a:t>Amazon S3</a:t>
            </a:r>
            <a:endParaRPr lang="en-US" sz="800" b="1" dirty="0">
              <a:solidFill>
                <a:schemeClr val="tx1">
                  <a:lumMod val="95000"/>
                  <a:lumOff val="5000"/>
                </a:schemeClr>
              </a:solidFill>
              <a:latin typeface="Arial" panose="020B0604020202020204" pitchFamily="34" charset="0"/>
              <a:ea typeface="+mj-ea"/>
              <a:cs typeface="Arial" panose="020B0604020202020204" pitchFamily="34" charset="0"/>
            </a:endParaRPr>
          </a:p>
        </p:txBody>
      </p:sp>
      <p:sp>
        <p:nvSpPr>
          <p:cNvPr id="20" name="Rectangle 19"/>
          <p:cNvSpPr/>
          <p:nvPr/>
        </p:nvSpPr>
        <p:spPr>
          <a:xfrm>
            <a:off x="2338052" y="2962638"/>
            <a:ext cx="1192182" cy="215444"/>
          </a:xfrm>
          <a:prstGeom prst="rect">
            <a:avLst/>
          </a:prstGeom>
        </p:spPr>
        <p:txBody>
          <a:bodyPr wrap="square" anchor="ctr">
            <a:spAutoFit/>
          </a:bodyPr>
          <a:lstStyle/>
          <a:p>
            <a:r>
              <a:rPr lang="en-AU" sz="800" b="1" dirty="0" smtClean="0">
                <a:solidFill>
                  <a:schemeClr val="tx1">
                    <a:lumMod val="95000"/>
                    <a:lumOff val="5000"/>
                  </a:schemeClr>
                </a:solidFill>
                <a:latin typeface="Arial" panose="020B0604020202020204" pitchFamily="34" charset="0"/>
                <a:ea typeface="+mj-ea"/>
                <a:cs typeface="Arial" panose="020B0604020202020204" pitchFamily="34" charset="0"/>
              </a:rPr>
              <a:t>File Upload</a:t>
            </a:r>
            <a:endParaRPr lang="en-US" sz="800" b="1" dirty="0">
              <a:solidFill>
                <a:schemeClr val="tx1">
                  <a:lumMod val="95000"/>
                  <a:lumOff val="5000"/>
                </a:schemeClr>
              </a:solidFill>
              <a:latin typeface="Arial" panose="020B0604020202020204" pitchFamily="34" charset="0"/>
              <a:ea typeface="+mj-ea"/>
              <a:cs typeface="Arial" panose="020B0604020202020204" pitchFamily="34" charset="0"/>
            </a:endParaRPr>
          </a:p>
        </p:txBody>
      </p:sp>
      <p:sp>
        <p:nvSpPr>
          <p:cNvPr id="21" name="Rectangle 20"/>
          <p:cNvSpPr/>
          <p:nvPr/>
        </p:nvSpPr>
        <p:spPr>
          <a:xfrm>
            <a:off x="2338052" y="3682062"/>
            <a:ext cx="1192182" cy="215444"/>
          </a:xfrm>
          <a:prstGeom prst="rect">
            <a:avLst/>
          </a:prstGeom>
        </p:spPr>
        <p:txBody>
          <a:bodyPr wrap="square" anchor="ctr">
            <a:spAutoFit/>
          </a:bodyPr>
          <a:lstStyle/>
          <a:p>
            <a:r>
              <a:rPr lang="en-AU" sz="800" b="1" dirty="0" smtClean="0">
                <a:solidFill>
                  <a:schemeClr val="tx1">
                    <a:lumMod val="95000"/>
                    <a:lumOff val="5000"/>
                  </a:schemeClr>
                </a:solidFill>
                <a:latin typeface="Arial" panose="020B0604020202020204" pitchFamily="34" charset="0"/>
                <a:ea typeface="+mj-ea"/>
                <a:cs typeface="Arial" panose="020B0604020202020204" pitchFamily="34" charset="0"/>
              </a:rPr>
              <a:t>Third Party</a:t>
            </a:r>
            <a:endParaRPr lang="en-US" sz="800" b="1" dirty="0">
              <a:solidFill>
                <a:schemeClr val="tx1">
                  <a:lumMod val="95000"/>
                  <a:lumOff val="5000"/>
                </a:schemeClr>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5573031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Insights with SPICE</a:t>
            </a:r>
            <a:endParaRPr lang="en-US" dirty="0"/>
          </a:p>
        </p:txBody>
      </p:sp>
      <p:sp>
        <p:nvSpPr>
          <p:cNvPr id="3" name="Content Placeholder 2"/>
          <p:cNvSpPr>
            <a:spLocks noGrp="1"/>
          </p:cNvSpPr>
          <p:nvPr>
            <p:ph idx="4294967295"/>
          </p:nvPr>
        </p:nvSpPr>
        <p:spPr>
          <a:xfrm>
            <a:off x="3110989" y="981075"/>
            <a:ext cx="5548068" cy="3554413"/>
          </a:xfrm>
        </p:spPr>
        <p:txBody>
          <a:bodyPr anchor="ctr">
            <a:noAutofit/>
          </a:bodyPr>
          <a:lstStyle/>
          <a:p>
            <a:pPr marL="342900" indent="-342900">
              <a:lnSpc>
                <a:spcPct val="150000"/>
              </a:lnSpc>
              <a:buFont typeface="Arial" panose="020B0604020202020204" pitchFamily="34" charset="0"/>
              <a:buChar char="•"/>
            </a:pPr>
            <a:r>
              <a:rPr lang="en-US" sz="1600" b="1" dirty="0" smtClean="0"/>
              <a:t>S</a:t>
            </a:r>
            <a:r>
              <a:rPr lang="en-US" sz="1600" dirty="0" smtClean="0"/>
              <a:t>uper-fast, </a:t>
            </a:r>
            <a:r>
              <a:rPr lang="en-US" sz="1600" b="1" dirty="0" smtClean="0"/>
              <a:t>P</a:t>
            </a:r>
            <a:r>
              <a:rPr lang="en-US" sz="1600" dirty="0" smtClean="0"/>
              <a:t>arallel, </a:t>
            </a:r>
            <a:r>
              <a:rPr lang="en-US" sz="1600" b="1" dirty="0" smtClean="0"/>
              <a:t>I</a:t>
            </a:r>
            <a:r>
              <a:rPr lang="en-US" sz="1600" dirty="0" smtClean="0"/>
              <a:t>n-memory, </a:t>
            </a:r>
            <a:r>
              <a:rPr lang="en-US" sz="1600" b="1" dirty="0" smtClean="0"/>
              <a:t>C</a:t>
            </a:r>
            <a:r>
              <a:rPr lang="en-US" sz="1600" dirty="0" smtClean="0"/>
              <a:t>alculation </a:t>
            </a:r>
            <a:r>
              <a:rPr lang="en-US" sz="1600" b="1" dirty="0" smtClean="0"/>
              <a:t>E</a:t>
            </a:r>
            <a:r>
              <a:rPr lang="en-US" sz="1600" dirty="0" smtClean="0"/>
              <a:t>ngine</a:t>
            </a:r>
          </a:p>
          <a:p>
            <a:pPr marL="342900" indent="-342900">
              <a:lnSpc>
                <a:spcPct val="150000"/>
              </a:lnSpc>
              <a:buFont typeface="Arial" panose="020B0604020202020204" pitchFamily="34" charset="0"/>
              <a:buChar char="•"/>
            </a:pPr>
            <a:r>
              <a:rPr lang="en-US" sz="1600" dirty="0" smtClean="0"/>
              <a:t>2 to </a:t>
            </a:r>
            <a:r>
              <a:rPr lang="en-US" sz="1600" dirty="0"/>
              <a:t>4x </a:t>
            </a:r>
            <a:r>
              <a:rPr lang="en-US" sz="1600" dirty="0" smtClean="0"/>
              <a:t>compression columnar data</a:t>
            </a:r>
            <a:endParaRPr lang="en-US" sz="1600" dirty="0"/>
          </a:p>
          <a:p>
            <a:pPr marL="342900" indent="-342900">
              <a:lnSpc>
                <a:spcPct val="150000"/>
              </a:lnSpc>
              <a:buFont typeface="Arial" panose="020B0604020202020204" pitchFamily="34" charset="0"/>
              <a:buChar char="•"/>
            </a:pPr>
            <a:r>
              <a:rPr lang="en-US" sz="1600" dirty="0"/>
              <a:t>Compiled </a:t>
            </a:r>
            <a:r>
              <a:rPr lang="en-US" sz="1600" dirty="0" smtClean="0"/>
              <a:t>queries with machine code generation</a:t>
            </a:r>
            <a:endParaRPr lang="en-US" sz="1600" dirty="0"/>
          </a:p>
          <a:p>
            <a:pPr marL="342900" indent="-342900">
              <a:lnSpc>
                <a:spcPct val="150000"/>
              </a:lnSpc>
              <a:buFont typeface="Arial" panose="020B0604020202020204" pitchFamily="34" charset="0"/>
              <a:buChar char="•"/>
            </a:pPr>
            <a:r>
              <a:rPr lang="en-US" sz="1600" dirty="0" smtClean="0"/>
              <a:t>Rich calculations </a:t>
            </a:r>
          </a:p>
          <a:p>
            <a:pPr marL="342900" indent="-342900">
              <a:lnSpc>
                <a:spcPct val="150000"/>
              </a:lnSpc>
              <a:buFont typeface="Arial" panose="020B0604020202020204" pitchFamily="34" charset="0"/>
              <a:buChar char="•"/>
            </a:pPr>
            <a:r>
              <a:rPr lang="en-US" sz="1600" dirty="0" smtClean="0"/>
              <a:t>SQL-like syntax</a:t>
            </a:r>
            <a:endParaRPr lang="en-US" sz="1600" dirty="0"/>
          </a:p>
          <a:p>
            <a:pPr marL="342900" indent="-342900">
              <a:lnSpc>
                <a:spcPct val="150000"/>
              </a:lnSpc>
              <a:buFont typeface="Arial" panose="020B0604020202020204" pitchFamily="34" charset="0"/>
              <a:buChar char="•"/>
            </a:pPr>
            <a:r>
              <a:rPr lang="en-US" sz="1600" dirty="0" smtClean="0"/>
              <a:t>Very fast response time </a:t>
            </a:r>
            <a:r>
              <a:rPr lang="en-US" sz="1600" dirty="0"/>
              <a:t>to </a:t>
            </a:r>
            <a:r>
              <a:rPr lang="en-US" sz="1600" dirty="0" smtClean="0"/>
              <a:t>queries</a:t>
            </a:r>
            <a:endParaRPr lang="en-US" sz="1600" dirty="0"/>
          </a:p>
          <a:p>
            <a:pPr marL="342900" indent="-342900">
              <a:lnSpc>
                <a:spcPct val="150000"/>
              </a:lnSpc>
              <a:buFont typeface="Arial" panose="020B0604020202020204" pitchFamily="34" charset="0"/>
              <a:buChar char="•"/>
            </a:pPr>
            <a:r>
              <a:rPr lang="en-US" sz="1600" dirty="0" smtClean="0"/>
              <a:t>Fully </a:t>
            </a:r>
            <a:r>
              <a:rPr lang="en-US" sz="1600" dirty="0"/>
              <a:t>managed – </a:t>
            </a:r>
            <a:r>
              <a:rPr lang="en-US" sz="1600" dirty="0" smtClean="0"/>
              <a:t>No </a:t>
            </a:r>
            <a:r>
              <a:rPr lang="en-US" sz="1600" dirty="0"/>
              <a:t>hardware or </a:t>
            </a:r>
            <a:r>
              <a:rPr lang="en-US" sz="1600" dirty="0" smtClean="0"/>
              <a:t>software </a:t>
            </a:r>
            <a:r>
              <a:rPr lang="en-US" sz="1600" dirty="0"/>
              <a:t>to </a:t>
            </a:r>
            <a:r>
              <a:rPr lang="en-US" sz="1600" dirty="0" smtClean="0"/>
              <a:t>license</a:t>
            </a:r>
            <a:endParaRPr lang="en-US" sz="1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7285" y="1494794"/>
            <a:ext cx="2526927" cy="2526927"/>
          </a:xfrm>
          <a:prstGeom prst="rect">
            <a:avLst/>
          </a:prstGeom>
        </p:spPr>
      </p:pic>
    </p:spTree>
    <p:extLst>
      <p:ext uri="{BB962C8B-B14F-4D97-AF65-F5344CB8AC3E}">
        <p14:creationId xmlns:p14="http://schemas.microsoft.com/office/powerpoint/2010/main" val="13976898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013" y="792172"/>
            <a:ext cx="8688020" cy="3578725"/>
          </a:xfrm>
          <a:prstGeom prst="rect">
            <a:avLst/>
          </a:prstGeom>
        </p:spPr>
      </p:pic>
    </p:spTree>
    <p:extLst>
      <p:ext uri="{BB962C8B-B14F-4D97-AF65-F5344CB8AC3E}">
        <p14:creationId xmlns:p14="http://schemas.microsoft.com/office/powerpoint/2010/main" val="17977326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Intuitive </a:t>
            </a:r>
            <a:r>
              <a:rPr lang="en-US" dirty="0"/>
              <a:t>V</a:t>
            </a:r>
            <a:r>
              <a:rPr lang="en-US" dirty="0" smtClean="0"/>
              <a:t>isualizations with AutoGraph</a:t>
            </a:r>
            <a:endParaRPr lang="en-US" dirty="0"/>
          </a:p>
        </p:txBody>
      </p:sp>
      <p:sp>
        <p:nvSpPr>
          <p:cNvPr id="6" name="Content Placeholder 2"/>
          <p:cNvSpPr>
            <a:spLocks noGrp="1"/>
          </p:cNvSpPr>
          <p:nvPr>
            <p:ph idx="4294967295"/>
          </p:nvPr>
        </p:nvSpPr>
        <p:spPr>
          <a:xfrm>
            <a:off x="3535918" y="797542"/>
            <a:ext cx="5249862" cy="3554413"/>
          </a:xfrm>
        </p:spPr>
        <p:txBody>
          <a:bodyPr anchor="ctr">
            <a:noAutofit/>
          </a:bodyPr>
          <a:lstStyle/>
          <a:p>
            <a:pPr>
              <a:lnSpc>
                <a:spcPct val="200000"/>
              </a:lnSpc>
            </a:pPr>
            <a:r>
              <a:rPr lang="en-US" sz="2000" dirty="0" smtClean="0"/>
              <a:t>Automatic detection of data types</a:t>
            </a:r>
          </a:p>
          <a:p>
            <a:pPr>
              <a:lnSpc>
                <a:spcPct val="200000"/>
              </a:lnSpc>
            </a:pPr>
            <a:r>
              <a:rPr lang="en-US" sz="2000" dirty="0" smtClean="0"/>
              <a:t>Optimal query generation</a:t>
            </a:r>
          </a:p>
          <a:p>
            <a:pPr>
              <a:lnSpc>
                <a:spcPct val="200000"/>
              </a:lnSpc>
            </a:pPr>
            <a:r>
              <a:rPr lang="en-US" sz="2000" dirty="0" smtClean="0"/>
              <a:t>Appropriate graph type selection</a:t>
            </a:r>
          </a:p>
          <a:p>
            <a:pPr>
              <a:lnSpc>
                <a:spcPct val="200000"/>
              </a:lnSpc>
            </a:pPr>
            <a:r>
              <a:rPr lang="en-US" sz="2000" dirty="0" smtClean="0"/>
              <a:t>Ability to customize the graph type</a:t>
            </a:r>
          </a:p>
          <a:p>
            <a:pPr>
              <a:lnSpc>
                <a:spcPct val="200000"/>
              </a:lnSpc>
            </a:pPr>
            <a:r>
              <a:rPr lang="en-US" sz="2000" dirty="0" smtClean="0"/>
              <a:t>Very fast response</a:t>
            </a:r>
            <a:endParaRPr lang="en-US" sz="2000" dirty="0"/>
          </a:p>
        </p:txBody>
      </p:sp>
      <p:pic>
        <p:nvPicPr>
          <p:cNvPr id="1026" name="Picture 2" descr="Click to Enlar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9380" y="1201518"/>
            <a:ext cx="2332993" cy="1420268"/>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1028" name="Picture 4" descr="Click to Enlar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9379" y="2767260"/>
            <a:ext cx="2332993" cy="1420269"/>
          </a:xfrm>
          <a:prstGeom prst="rect">
            <a:avLst/>
          </a:prstGeom>
          <a:noFill/>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459752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uickSight_Easy-to-Use_v1.png"/>
          <p:cNvPicPr>
            <a:picLocks noChangeAspect="1"/>
          </p:cNvPicPr>
          <p:nvPr/>
        </p:nvPicPr>
        <p:blipFill rotWithShape="1">
          <a:blip r:embed="rId2" cstate="print">
            <a:extLst>
              <a:ext uri="{28A0092B-C50C-407E-A947-70E740481C1C}">
                <a14:useLocalDpi xmlns:a14="http://schemas.microsoft.com/office/drawing/2010/main"/>
              </a:ext>
            </a:extLst>
          </a:blip>
          <a:srcRect l="5043" r="5043" b="11035"/>
          <a:stretch/>
        </p:blipFill>
        <p:spPr>
          <a:xfrm>
            <a:off x="322483" y="2464898"/>
            <a:ext cx="8651398" cy="2232916"/>
          </a:xfrm>
          <a:prstGeom prst="rect">
            <a:avLst/>
          </a:prstGeom>
        </p:spPr>
      </p:pic>
      <p:sp>
        <p:nvSpPr>
          <p:cNvPr id="2" name="Title 1"/>
          <p:cNvSpPr>
            <a:spLocks noGrp="1"/>
          </p:cNvSpPr>
          <p:nvPr>
            <p:ph type="title"/>
          </p:nvPr>
        </p:nvSpPr>
        <p:spPr/>
        <p:txBody>
          <a:bodyPr/>
          <a:lstStyle/>
          <a:p>
            <a:r>
              <a:rPr lang="en-US" dirty="0" smtClean="0"/>
              <a:t>Tell a Story with Your Data</a:t>
            </a:r>
            <a:endParaRPr lang="en-US" dirty="0"/>
          </a:p>
        </p:txBody>
      </p:sp>
      <p:sp>
        <p:nvSpPr>
          <p:cNvPr id="6" name="Content Placeholder 5"/>
          <p:cNvSpPr>
            <a:spLocks noGrp="1"/>
          </p:cNvSpPr>
          <p:nvPr>
            <p:ph sz="half" idx="4294967295"/>
          </p:nvPr>
        </p:nvSpPr>
        <p:spPr>
          <a:xfrm>
            <a:off x="5119927" y="784047"/>
            <a:ext cx="3754437" cy="1585666"/>
          </a:xfrm>
        </p:spPr>
        <p:txBody>
          <a:bodyPr/>
          <a:lstStyle/>
          <a:p>
            <a:pPr>
              <a:lnSpc>
                <a:spcPct val="200000"/>
              </a:lnSpc>
            </a:pPr>
            <a:r>
              <a:rPr lang="en-US" sz="1800" dirty="0"/>
              <a:t>Enable interactive exploration</a:t>
            </a:r>
          </a:p>
          <a:p>
            <a:pPr>
              <a:lnSpc>
                <a:spcPct val="200000"/>
              </a:lnSpc>
            </a:pPr>
            <a:r>
              <a:rPr lang="en-US" sz="1800" dirty="0"/>
              <a:t>Very fast </a:t>
            </a:r>
            <a:r>
              <a:rPr lang="en-US" sz="1800" dirty="0" smtClean="0"/>
              <a:t>response</a:t>
            </a:r>
            <a:endParaRPr lang="en-US" sz="1800" dirty="0"/>
          </a:p>
        </p:txBody>
      </p:sp>
      <p:sp>
        <p:nvSpPr>
          <p:cNvPr id="7" name="Content Placeholder 2"/>
          <p:cNvSpPr>
            <a:spLocks noGrp="1"/>
          </p:cNvSpPr>
          <p:nvPr>
            <p:ph sz="half" idx="4294967295"/>
          </p:nvPr>
        </p:nvSpPr>
        <p:spPr>
          <a:xfrm>
            <a:off x="336789" y="673925"/>
            <a:ext cx="4783138" cy="2012990"/>
          </a:xfrm>
        </p:spPr>
        <p:txBody>
          <a:bodyPr anchor="ctr">
            <a:noAutofit/>
          </a:bodyPr>
          <a:lstStyle/>
          <a:p>
            <a:pPr>
              <a:lnSpc>
                <a:spcPct val="200000"/>
              </a:lnSpc>
            </a:pPr>
            <a:r>
              <a:rPr lang="en-US" sz="1800" dirty="0" smtClean="0"/>
              <a:t>Capture the critical snapshot of analysis</a:t>
            </a:r>
          </a:p>
          <a:p>
            <a:pPr>
              <a:lnSpc>
                <a:spcPct val="200000"/>
              </a:lnSpc>
            </a:pPr>
            <a:r>
              <a:rPr lang="en-US" sz="1800" dirty="0" smtClean="0"/>
              <a:t>Build a sequence of analysis</a:t>
            </a:r>
          </a:p>
          <a:p>
            <a:pPr>
              <a:lnSpc>
                <a:spcPct val="200000"/>
              </a:lnSpc>
            </a:pPr>
            <a:r>
              <a:rPr lang="en-US" sz="1800" dirty="0" smtClean="0"/>
              <a:t>Share it securely</a:t>
            </a:r>
            <a:endParaRPr lang="en-US" sz="1800" dirty="0"/>
          </a:p>
        </p:txBody>
      </p:sp>
    </p:spTree>
    <p:extLst>
      <p:ext uri="{BB962C8B-B14F-4D97-AF65-F5344CB8AC3E}">
        <p14:creationId xmlns:p14="http://schemas.microsoft.com/office/powerpoint/2010/main" val="8009111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 platform services</a:t>
            </a:r>
            <a:endParaRPr lang="en-US" dirty="0"/>
          </a:p>
        </p:txBody>
      </p:sp>
      <p:pic>
        <p:nvPicPr>
          <p:cNvPr id="6" name="Picture 2" descr="C:\Users\pearsond\AppData\Local\Temp\ScreenCli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42974"/>
            <a:ext cx="9144001" cy="332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464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mobile experience</a:t>
            </a:r>
            <a:endParaRPr lang="en-US" dirty="0"/>
          </a:p>
        </p:txBody>
      </p:sp>
      <p:sp>
        <p:nvSpPr>
          <p:cNvPr id="5" name="Content Placeholder 2"/>
          <p:cNvSpPr>
            <a:spLocks noGrp="1"/>
          </p:cNvSpPr>
          <p:nvPr>
            <p:ph idx="4294967295"/>
          </p:nvPr>
        </p:nvSpPr>
        <p:spPr>
          <a:xfrm>
            <a:off x="3641173" y="1099535"/>
            <a:ext cx="5129212" cy="2688577"/>
          </a:xfrm>
          <a:prstGeom prst="rect">
            <a:avLst/>
          </a:prstGeom>
        </p:spPr>
        <p:txBody>
          <a:bodyPr vert="horz" lIns="91440" tIns="45720" rIns="91440" bIns="45720" rtlCol="0" anchor="ctr">
            <a:noAutofit/>
          </a:bodyPr>
          <a:lstStyle/>
          <a:p>
            <a:pPr>
              <a:lnSpc>
                <a:spcPct val="200000"/>
              </a:lnSpc>
            </a:pPr>
            <a:r>
              <a:rPr lang="en-US" sz="1800" dirty="0" smtClean="0">
                <a:solidFill>
                  <a:schemeClr val="tx1"/>
                </a:solidFill>
                <a:latin typeface="Arial"/>
                <a:cs typeface="Arial"/>
              </a:rPr>
              <a:t>iOS, Android</a:t>
            </a:r>
          </a:p>
          <a:p>
            <a:pPr>
              <a:lnSpc>
                <a:spcPct val="200000"/>
              </a:lnSpc>
            </a:pPr>
            <a:r>
              <a:rPr lang="en-US" sz="1800" dirty="0" smtClean="0">
                <a:solidFill>
                  <a:schemeClr val="tx1"/>
                </a:solidFill>
                <a:latin typeface="Arial"/>
                <a:cs typeface="Arial"/>
              </a:rPr>
              <a:t>Full experience on tablets</a:t>
            </a:r>
            <a:endParaRPr lang="en-US" sz="1800" dirty="0">
              <a:solidFill>
                <a:schemeClr val="tx1"/>
              </a:solidFill>
              <a:latin typeface="Arial"/>
              <a:cs typeface="Arial"/>
            </a:endParaRPr>
          </a:p>
          <a:p>
            <a:pPr>
              <a:lnSpc>
                <a:spcPct val="200000"/>
              </a:lnSpc>
            </a:pPr>
            <a:r>
              <a:rPr lang="en-US" sz="1800" dirty="0" smtClean="0">
                <a:solidFill>
                  <a:schemeClr val="tx1"/>
                </a:solidFill>
                <a:latin typeface="Arial"/>
                <a:cs typeface="Arial"/>
              </a:rPr>
              <a:t>Consumption experience on smart phones</a:t>
            </a:r>
            <a:endParaRPr lang="en-US" sz="1800" dirty="0">
              <a:solidFill>
                <a:schemeClr val="tx1"/>
              </a:solidFill>
              <a:latin typeface="Arial"/>
              <a:cs typeface="Arial"/>
            </a:endParaRPr>
          </a:p>
          <a:p>
            <a:pPr>
              <a:lnSpc>
                <a:spcPct val="200000"/>
              </a:lnSpc>
            </a:pPr>
            <a:r>
              <a:rPr lang="en-US" sz="1800" dirty="0">
                <a:solidFill>
                  <a:schemeClr val="tx1"/>
                </a:solidFill>
                <a:latin typeface="Arial"/>
                <a:cs typeface="Arial"/>
              </a:rPr>
              <a:t>Very </a:t>
            </a:r>
            <a:r>
              <a:rPr lang="en-US" sz="1800" dirty="0" smtClean="0">
                <a:solidFill>
                  <a:schemeClr val="tx1"/>
                </a:solidFill>
                <a:latin typeface="Arial"/>
                <a:cs typeface="Arial"/>
              </a:rPr>
              <a:t>fast response</a:t>
            </a:r>
            <a:endParaRPr lang="en-US" sz="1800" dirty="0">
              <a:solidFill>
                <a:schemeClr val="tx1"/>
              </a:solidFill>
              <a:latin typeface="Arial"/>
              <a:cs typeface="Arial"/>
            </a:endParaRPr>
          </a:p>
        </p:txBody>
      </p:sp>
      <p:pic>
        <p:nvPicPr>
          <p:cNvPr id="3" name="Picture 2" descr="native-acces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3100" y="1306904"/>
            <a:ext cx="2309548" cy="2409628"/>
          </a:xfrm>
          <a:prstGeom prst="rect">
            <a:avLst/>
          </a:prstGeom>
        </p:spPr>
      </p:pic>
    </p:spTree>
    <p:extLst>
      <p:ext uri="{BB962C8B-B14F-4D97-AF65-F5344CB8AC3E}">
        <p14:creationId xmlns:p14="http://schemas.microsoft.com/office/powerpoint/2010/main" val="4853751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6250" y="702717"/>
            <a:ext cx="6471500" cy="4179511"/>
          </a:xfrm>
          <a:prstGeom prst="rect">
            <a:avLst/>
          </a:prstGeom>
          <a:effectLst/>
        </p:spPr>
      </p:pic>
      <p:sp>
        <p:nvSpPr>
          <p:cNvPr id="2" name="Title 1"/>
          <p:cNvSpPr>
            <a:spLocks noGrp="1"/>
          </p:cNvSpPr>
          <p:nvPr>
            <p:ph type="title"/>
          </p:nvPr>
        </p:nvSpPr>
        <p:spPr/>
        <p:txBody>
          <a:bodyPr/>
          <a:lstStyle/>
          <a:p>
            <a:r>
              <a:rPr lang="en-US" dirty="0" smtClean="0"/>
              <a:t>Dashboard</a:t>
            </a:r>
            <a:endParaRPr lang="en-US" dirty="0"/>
          </a:p>
        </p:txBody>
      </p:sp>
    </p:spTree>
    <p:extLst>
      <p:ext uri="{BB962C8B-B14F-4D97-AF65-F5344CB8AC3E}">
        <p14:creationId xmlns:p14="http://schemas.microsoft.com/office/powerpoint/2010/main" val="11181599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t="586" b="-1"/>
          <a:stretch/>
        </p:blipFill>
        <p:spPr>
          <a:xfrm>
            <a:off x="1497310" y="814885"/>
            <a:ext cx="6262014" cy="4020540"/>
          </a:xfrm>
          <a:prstGeom prst="rect">
            <a:avLst/>
          </a:prstGeom>
          <a:ln>
            <a:solidFill>
              <a:schemeClr val="accent6">
                <a:lumMod val="20000"/>
                <a:lumOff val="80000"/>
              </a:schemeClr>
            </a:solidFill>
          </a:ln>
          <a:effectLst/>
        </p:spPr>
      </p:pic>
      <p:sp>
        <p:nvSpPr>
          <p:cNvPr id="2" name="Title 1"/>
          <p:cNvSpPr>
            <a:spLocks noGrp="1"/>
          </p:cNvSpPr>
          <p:nvPr>
            <p:ph type="title"/>
          </p:nvPr>
        </p:nvSpPr>
        <p:spPr/>
        <p:txBody>
          <a:bodyPr/>
          <a:lstStyle/>
          <a:p>
            <a:r>
              <a:rPr lang="en-US" dirty="0" smtClean="0"/>
              <a:t>Embeddable</a:t>
            </a:r>
            <a:endParaRPr lang="en-US" dirty="0"/>
          </a:p>
        </p:txBody>
      </p:sp>
    </p:spTree>
    <p:extLst>
      <p:ext uri="{BB962C8B-B14F-4D97-AF65-F5344CB8AC3E}">
        <p14:creationId xmlns:p14="http://schemas.microsoft.com/office/powerpoint/2010/main" val="14871514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QuickSight Pricing</a:t>
            </a:r>
            <a:endParaRPr lang="en-US" dirty="0"/>
          </a:p>
        </p:txBody>
      </p:sp>
      <p:graphicFrame>
        <p:nvGraphicFramePr>
          <p:cNvPr id="4" name="Table 3"/>
          <p:cNvGraphicFramePr>
            <a:graphicFrameLocks noGrp="1"/>
          </p:cNvGraphicFramePr>
          <p:nvPr>
            <p:extLst/>
          </p:nvPr>
        </p:nvGraphicFramePr>
        <p:xfrm>
          <a:off x="336790" y="1016044"/>
          <a:ext cx="8388112" cy="3117807"/>
        </p:xfrm>
        <a:graphic>
          <a:graphicData uri="http://schemas.openxmlformats.org/drawingml/2006/table">
            <a:tbl>
              <a:tblPr firstRow="1" firstCol="1" bandRow="1">
                <a:tableStyleId>{5C22544A-7EE6-4342-B048-85BDC9FD1C3A}</a:tableStyleId>
              </a:tblPr>
              <a:tblGrid>
                <a:gridCol w="2362848"/>
                <a:gridCol w="1506316"/>
                <a:gridCol w="1506316"/>
                <a:gridCol w="1506316"/>
                <a:gridCol w="1506316"/>
              </a:tblGrid>
              <a:tr h="511879">
                <a:tc>
                  <a:txBody>
                    <a:bodyPr/>
                    <a:lstStyle/>
                    <a:p>
                      <a:pPr marL="0" marR="0">
                        <a:spcBef>
                          <a:spcPts val="0"/>
                        </a:spcBef>
                        <a:spcAft>
                          <a:spcPts val="0"/>
                        </a:spcAft>
                      </a:pPr>
                      <a:r>
                        <a:rPr lang="en-US" sz="1200" dirty="0">
                          <a:solidFill>
                            <a:schemeClr val="tx1"/>
                          </a:solidFill>
                          <a:effectLst/>
                        </a:rPr>
                        <a:t> </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200" u="sng" dirty="0">
                          <a:solidFill>
                            <a:schemeClr val="tx1"/>
                          </a:solidFill>
                          <a:effectLst/>
                          <a:hlinkClick r:id="rId3"/>
                        </a:rPr>
                        <a:t>Standard Edition</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gridSpan="2">
                  <a:txBody>
                    <a:bodyPr/>
                    <a:lstStyle/>
                    <a:p>
                      <a:pPr marL="0" marR="0" algn="ctr">
                        <a:spcBef>
                          <a:spcPts val="0"/>
                        </a:spcBef>
                        <a:spcAft>
                          <a:spcPts val="0"/>
                        </a:spcAft>
                      </a:pPr>
                      <a:r>
                        <a:rPr lang="en-US" sz="1200" u="sng" dirty="0">
                          <a:solidFill>
                            <a:schemeClr val="tx1"/>
                          </a:solidFill>
                          <a:effectLst/>
                          <a:hlinkClick r:id="rId4"/>
                        </a:rPr>
                        <a:t>Enterprise Edition</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r h="511879">
                <a:tc>
                  <a:txBody>
                    <a:bodyPr/>
                    <a:lstStyle/>
                    <a:p>
                      <a:pPr marL="0" marR="0">
                        <a:spcBef>
                          <a:spcPts val="0"/>
                        </a:spcBef>
                        <a:spcAft>
                          <a:spcPts val="0"/>
                        </a:spcAft>
                      </a:pPr>
                      <a:r>
                        <a:rPr lang="en-US" sz="1200" dirty="0">
                          <a:solidFill>
                            <a:schemeClr val="tx1"/>
                          </a:solidFill>
                          <a:effectLst/>
                        </a:rPr>
                        <a:t>Subscription</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Annual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Monthly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Annual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Monthly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r>
              <a:tr h="791085">
                <a:tc>
                  <a:txBody>
                    <a:bodyPr/>
                    <a:lstStyle/>
                    <a:p>
                      <a:pPr marL="0" marR="0">
                        <a:spcBef>
                          <a:spcPts val="0"/>
                        </a:spcBef>
                        <a:spcAft>
                          <a:spcPts val="0"/>
                        </a:spcAft>
                      </a:pPr>
                      <a:r>
                        <a:rPr lang="en-US" sz="1200" dirty="0">
                          <a:solidFill>
                            <a:schemeClr val="tx1"/>
                          </a:solidFill>
                          <a:effectLst/>
                        </a:rPr>
                        <a:t>Price per user per month</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algn="ctr">
                        <a:spcBef>
                          <a:spcPts val="0"/>
                        </a:spcBef>
                        <a:spcAft>
                          <a:spcPts val="0"/>
                        </a:spcAft>
                      </a:pPr>
                      <a:r>
                        <a:rPr lang="en-US" sz="1800" dirty="0" smtClean="0">
                          <a:effectLst/>
                        </a:rPr>
                        <a:t>$9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a:t>
                      </a:r>
                      <a:r>
                        <a:rPr lang="en-US" sz="1800" dirty="0" smtClean="0">
                          <a:effectLst/>
                        </a:rPr>
                        <a:t>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a:t>
                      </a:r>
                      <a:r>
                        <a:rPr lang="en-US" sz="1800" dirty="0" smtClean="0">
                          <a:effectLst/>
                        </a:rPr>
                        <a:t>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a:t>
                      </a:r>
                      <a:r>
                        <a:rPr lang="en-US" sz="1800" dirty="0" smtClean="0">
                          <a:effectLst/>
                        </a:rPr>
                        <a:t>24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r>
              <a:tr h="511879">
                <a:tc>
                  <a:txBody>
                    <a:bodyPr/>
                    <a:lstStyle/>
                    <a:p>
                      <a:pPr marL="0" marR="0">
                        <a:spcBef>
                          <a:spcPts val="0"/>
                        </a:spcBef>
                        <a:spcAft>
                          <a:spcPts val="0"/>
                        </a:spcAft>
                      </a:pPr>
                      <a:r>
                        <a:rPr lang="en-US" sz="1200" dirty="0" smtClean="0">
                          <a:solidFill>
                            <a:schemeClr val="tx1"/>
                          </a:solidFill>
                          <a:effectLst/>
                        </a:rPr>
                        <a:t>SPICE Capacity (GB)*</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r>
              <a:tr h="791085">
                <a:tc>
                  <a:txBody>
                    <a:bodyPr/>
                    <a:lstStyle/>
                    <a:p>
                      <a:pPr marL="0" marR="0">
                        <a:spcBef>
                          <a:spcPts val="0"/>
                        </a:spcBef>
                        <a:spcAft>
                          <a:spcPts val="0"/>
                        </a:spcAft>
                      </a:pPr>
                      <a:r>
                        <a:rPr lang="en-US" sz="1200" dirty="0" smtClean="0">
                          <a:solidFill>
                            <a:schemeClr val="tx1"/>
                          </a:solidFill>
                          <a:effectLst/>
                        </a:rPr>
                        <a:t>Additional </a:t>
                      </a:r>
                      <a:r>
                        <a:rPr lang="en-US" sz="1200" dirty="0">
                          <a:solidFill>
                            <a:schemeClr val="tx1"/>
                          </a:solidFill>
                          <a:effectLst/>
                        </a:rPr>
                        <a:t>SPICE </a:t>
                      </a:r>
                      <a:endParaRPr lang="en-US" sz="1200" dirty="0" smtClean="0">
                        <a:solidFill>
                          <a:schemeClr val="tx1"/>
                        </a:solidFill>
                        <a:effectLst/>
                      </a:endParaRPr>
                    </a:p>
                    <a:p>
                      <a:pPr marL="0" marR="0">
                        <a:spcBef>
                          <a:spcPts val="0"/>
                        </a:spcBef>
                        <a:spcAft>
                          <a:spcPts val="0"/>
                        </a:spcAft>
                      </a:pPr>
                      <a:r>
                        <a:rPr lang="en-US" sz="1200" dirty="0" smtClean="0">
                          <a:solidFill>
                            <a:schemeClr val="tx1"/>
                          </a:solidFill>
                          <a:effectLst/>
                        </a:rPr>
                        <a:t>GB-month</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800" dirty="0">
                          <a:effectLst/>
                        </a:rPr>
                        <a:t>$0.25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gridSpan="2">
                  <a:txBody>
                    <a:bodyPr/>
                    <a:lstStyle/>
                    <a:p>
                      <a:pPr marL="0" marR="0" algn="ctr">
                        <a:spcBef>
                          <a:spcPts val="0"/>
                        </a:spcBef>
                        <a:spcAft>
                          <a:spcPts val="0"/>
                        </a:spcAft>
                      </a:pPr>
                      <a:r>
                        <a:rPr lang="en-US" sz="1800" dirty="0">
                          <a:effectLst/>
                        </a:rPr>
                        <a:t>$0.38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bl>
          </a:graphicData>
        </a:graphic>
      </p:graphicFrame>
      <p:sp>
        <p:nvSpPr>
          <p:cNvPr id="3" name="TextBox 2"/>
          <p:cNvSpPr txBox="1"/>
          <p:nvPr/>
        </p:nvSpPr>
        <p:spPr>
          <a:xfrm>
            <a:off x="332261" y="4509203"/>
            <a:ext cx="6800707" cy="400110"/>
          </a:xfrm>
          <a:prstGeom prst="rect">
            <a:avLst/>
          </a:prstGeom>
          <a:noFill/>
        </p:spPr>
        <p:txBody>
          <a:bodyPr wrap="square" rtlCol="0">
            <a:spAutoFit/>
          </a:bodyPr>
          <a:lstStyle/>
          <a:p>
            <a:r>
              <a:rPr lang="en-US" sz="1000" i="1" dirty="0">
                <a:solidFill>
                  <a:schemeClr val="tx2"/>
                </a:solidFill>
              </a:rPr>
              <a:t>* Per user SPICE capacity is pooled across all users in an account. As an example, a customer with 100 user subscriptions will get 1,000 GB of SPICE capacity for the account.</a:t>
            </a:r>
          </a:p>
        </p:txBody>
      </p:sp>
    </p:spTree>
    <p:extLst>
      <p:ext uri="{BB962C8B-B14F-4D97-AF65-F5344CB8AC3E}">
        <p14:creationId xmlns:p14="http://schemas.microsoft.com/office/powerpoint/2010/main" val="7912758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6393" y="1877752"/>
            <a:ext cx="8049901" cy="1021556"/>
          </a:xfrm>
        </p:spPr>
        <p:txBody>
          <a:bodyPr/>
          <a:lstStyle/>
          <a:p>
            <a:r>
              <a:rPr lang="en-US" sz="3600" dirty="0" smtClean="0"/>
              <a:t>How Do I Get Started Using </a:t>
            </a:r>
            <a:br>
              <a:rPr lang="en-US" sz="3600" dirty="0" smtClean="0"/>
            </a:br>
            <a:r>
              <a:rPr lang="en-US" sz="3600" dirty="0" smtClean="0"/>
              <a:t>Amazon QuickSight?</a:t>
            </a:r>
            <a:endParaRPr lang="en-US" sz="3600" dirty="0"/>
          </a:p>
        </p:txBody>
      </p:sp>
    </p:spTree>
    <p:extLst>
      <p:ext uri="{BB962C8B-B14F-4D97-AF65-F5344CB8AC3E}">
        <p14:creationId xmlns:p14="http://schemas.microsoft.com/office/powerpoint/2010/main" val="6527145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320768" y="3281294"/>
            <a:ext cx="1508289" cy="46191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Sign-in</a:t>
            </a:r>
            <a:endParaRPr lang="en-US" b="1" dirty="0">
              <a:solidFill>
                <a:schemeClr val="tx1"/>
              </a:solidFill>
            </a:endParaRPr>
          </a:p>
        </p:txBody>
      </p:sp>
      <p:cxnSp>
        <p:nvCxnSpPr>
          <p:cNvPr id="10" name="Straight Arrow Connector 9"/>
          <p:cNvCxnSpPr/>
          <p:nvPr/>
        </p:nvCxnSpPr>
        <p:spPr>
          <a:xfrm>
            <a:off x="1749172" y="2640043"/>
            <a:ext cx="465805"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925120" y="2640043"/>
            <a:ext cx="527901"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1106" y="1479529"/>
            <a:ext cx="4081806" cy="2321027"/>
          </a:xfrm>
          <a:prstGeom prst="rect">
            <a:avLst/>
          </a:prstGeom>
          <a:ln>
            <a:solidFill>
              <a:schemeClr val="accent6">
                <a:lumMod val="20000"/>
                <a:lumOff val="80000"/>
              </a:schemeClr>
            </a:solidFill>
          </a:ln>
          <a:effectLst/>
        </p:spPr>
      </p:pic>
      <p:sp>
        <p:nvSpPr>
          <p:cNvPr id="2" name="TextBox 1"/>
          <p:cNvSpPr txBox="1"/>
          <p:nvPr/>
        </p:nvSpPr>
        <p:spPr>
          <a:xfrm>
            <a:off x="1568825" y="4184103"/>
            <a:ext cx="5609942" cy="400110"/>
          </a:xfrm>
          <a:prstGeom prst="rect">
            <a:avLst/>
          </a:prstGeom>
          <a:noFill/>
        </p:spPr>
        <p:txBody>
          <a:bodyPr wrap="square" rtlCol="0">
            <a:spAutoFit/>
          </a:bodyPr>
          <a:lstStyle/>
          <a:p>
            <a:pPr algn="ctr"/>
            <a:r>
              <a:rPr lang="en-US" sz="2000" dirty="0"/>
              <a:t>First analysis in about 60 </a:t>
            </a:r>
            <a:r>
              <a:rPr lang="en-US" sz="2000" dirty="0" smtClean="0"/>
              <a:t>seconds</a:t>
            </a:r>
          </a:p>
        </p:txBody>
      </p:sp>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6842" y="2016602"/>
            <a:ext cx="1204956" cy="1204956"/>
          </a:xfrm>
          <a:prstGeom prst="rect">
            <a:avLst/>
          </a:prstGeom>
        </p:spPr>
      </p:pic>
      <p:sp>
        <p:nvSpPr>
          <p:cNvPr id="4" name="Title 3"/>
          <p:cNvSpPr>
            <a:spLocks noGrp="1"/>
          </p:cNvSpPr>
          <p:nvPr>
            <p:ph type="title"/>
          </p:nvPr>
        </p:nvSpPr>
        <p:spPr/>
        <p:txBody>
          <a:bodyPr>
            <a:normAutofit fontScale="90000"/>
          </a:bodyPr>
          <a:lstStyle/>
          <a:p>
            <a:r>
              <a:rPr lang="en-US" dirty="0"/>
              <a:t>Register for the Preview @ aws.amazon.com/quicksight</a:t>
            </a:r>
            <a:br>
              <a:rPr lang="en-US" dirty="0"/>
            </a:br>
            <a:endParaRPr lang="en-US" dirty="0"/>
          </a:p>
        </p:txBody>
      </p:sp>
      <p:pic>
        <p:nvPicPr>
          <p:cNvPr id="13" name="Pictur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72435" y="2016602"/>
            <a:ext cx="1204956" cy="1204956"/>
          </a:xfrm>
          <a:prstGeom prst="rect">
            <a:avLst/>
          </a:prstGeom>
        </p:spPr>
      </p:pic>
    </p:spTree>
    <p:extLst>
      <p:ext uri="{BB962C8B-B14F-4D97-AF65-F5344CB8AC3E}">
        <p14:creationId xmlns:p14="http://schemas.microsoft.com/office/powerpoint/2010/main" val="2538125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0" dirty="0" smtClean="0">
                <a:latin typeface="Century Gothic" panose="020B0502020202020204" pitchFamily="34" charset="0"/>
              </a:rPr>
              <a:t>Thank you</a:t>
            </a:r>
            <a:r>
              <a:rPr lang="en-US" dirty="0" smtClean="0">
                <a:latin typeface="Century Gothic" panose="020B0502020202020204" pitchFamily="34" charset="0"/>
              </a:rPr>
              <a:t/>
            </a:r>
            <a:br>
              <a:rPr lang="en-US" dirty="0" smtClean="0">
                <a:latin typeface="Century Gothic" panose="020B0502020202020204" pitchFamily="34" charset="0"/>
              </a:rPr>
            </a:br>
            <a:r>
              <a:rPr lang="en-US" sz="3600" dirty="0" smtClean="0">
                <a:latin typeface="Century Gothic" panose="020B0502020202020204" pitchFamily="34" charset="0"/>
              </a:rPr>
              <a:t>Questions?</a:t>
            </a:r>
            <a:endParaRPr lang="en-US" sz="3600" dirty="0">
              <a:latin typeface="Century Gothic" panose="020B0502020202020204" pitchFamily="34" charset="0"/>
            </a:endParaRPr>
          </a:p>
        </p:txBody>
      </p:sp>
    </p:spTree>
    <p:extLst>
      <p:ext uri="{BB962C8B-B14F-4D97-AF65-F5344CB8AC3E}">
        <p14:creationId xmlns:p14="http://schemas.microsoft.com/office/powerpoint/2010/main" val="4245464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6788" y="114936"/>
            <a:ext cx="8572637" cy="545192"/>
          </a:xfrm>
        </p:spPr>
        <p:txBody>
          <a:bodyPr>
            <a:noAutofit/>
          </a:bodyPr>
          <a:lstStyle/>
          <a:p>
            <a:r>
              <a:rPr lang="en-US" spc="-130" dirty="0"/>
              <a:t>t</a:t>
            </a:r>
            <a:r>
              <a:rPr lang="en-US" spc="-130" dirty="0" smtClean="0"/>
              <a:t>housands of big data customers</a:t>
            </a:r>
            <a:endParaRPr lang="en-US" spc="-130" dirty="0"/>
          </a:p>
        </p:txBody>
      </p:sp>
      <p:grpSp>
        <p:nvGrpSpPr>
          <p:cNvPr id="2" name="Group 1"/>
          <p:cNvGrpSpPr/>
          <p:nvPr/>
        </p:nvGrpSpPr>
        <p:grpSpPr>
          <a:xfrm>
            <a:off x="421232" y="1124899"/>
            <a:ext cx="8301536" cy="3563798"/>
            <a:chOff x="265286" y="1069611"/>
            <a:chExt cx="8430325" cy="3619086"/>
          </a:xfrm>
        </p:grpSpPr>
        <p:pic>
          <p:nvPicPr>
            <p:cNvPr id="31" name="Picture 4" descr="http://www.jamesvincent.life/wp-content/uploads/2015/05/Amazon-logo.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5286" y="2329260"/>
              <a:ext cx="1786299" cy="748049"/>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5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5975" y="1113332"/>
              <a:ext cx="1044920" cy="204387"/>
            </a:xfrm>
            <a:prstGeom prst="rect">
              <a:avLst/>
            </a:prstGeom>
          </p:spPr>
        </p:pic>
        <p:pic>
          <p:nvPicPr>
            <p:cNvPr id="27" name="Picture 26"/>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79546" y="1774253"/>
              <a:ext cx="1157778" cy="323150"/>
            </a:xfrm>
            <a:prstGeom prst="rect">
              <a:avLst/>
            </a:prstGeom>
          </p:spPr>
        </p:pic>
        <p:pic>
          <p:nvPicPr>
            <p:cNvPr id="33" name="Picture 32" descr="airbnb.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8689" y="4173195"/>
              <a:ext cx="1219492" cy="381091"/>
            </a:xfrm>
            <a:prstGeom prst="rect">
              <a:avLst/>
            </a:prstGeom>
          </p:spPr>
        </p:pic>
        <p:pic>
          <p:nvPicPr>
            <p:cNvPr id="53" name="Picture 5" descr="Yelp"/>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349743" y="4038784"/>
              <a:ext cx="649913" cy="649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 name="Picture 6" descr="https://encrypted-tbn0.gstatic.com/images?q=tbn:ANd9GcSCCA07pV4ZXNMavVZJxa8FgReWg6nSTR-al8Uk2TewNmz5CxGc"/>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043875" y="1725069"/>
              <a:ext cx="1261646" cy="42151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5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22412" y="1069611"/>
              <a:ext cx="1704575" cy="291828"/>
            </a:xfrm>
            <a:prstGeom prst="rect">
              <a:avLst/>
            </a:prstGeom>
          </p:spPr>
        </p:pic>
        <p:pic>
          <p:nvPicPr>
            <p:cNvPr id="66" name="Picture 4"/>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970212" y="2485534"/>
              <a:ext cx="1408975" cy="43550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6" name="pasted-image.png"/>
            <p:cNvPicPr/>
            <p:nvPr/>
          </p:nvPicPr>
          <p:blipFill>
            <a:blip r:embed="rId11" cstate="print">
              <a:extLst>
                <a:ext uri="{28A0092B-C50C-407E-A947-70E740481C1C}">
                  <a14:useLocalDpi xmlns:a14="http://schemas.microsoft.com/office/drawing/2010/main"/>
                </a:ext>
              </a:extLst>
            </a:blip>
            <a:stretch>
              <a:fillRect/>
            </a:stretch>
          </p:blipFill>
          <p:spPr>
            <a:xfrm>
              <a:off x="5248631" y="3349724"/>
              <a:ext cx="852135" cy="310612"/>
            </a:xfrm>
            <a:prstGeom prst="rect">
              <a:avLst/>
            </a:prstGeom>
            <a:ln w="12700">
              <a:miter lim="400000"/>
            </a:ln>
          </p:spPr>
        </p:pic>
        <p:pic>
          <p:nvPicPr>
            <p:cNvPr id="71" name="Picture 2" descr="The Climate Corporation"/>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265129" y="3262390"/>
              <a:ext cx="1430482" cy="485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 name="Picture 10" descr="Adobe_logo"/>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475035" y="1800525"/>
              <a:ext cx="1010671" cy="270607"/>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319268" y="1076275"/>
              <a:ext cx="1322204" cy="278501"/>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7330641" y="2486708"/>
              <a:ext cx="1299459" cy="433153"/>
            </a:xfrm>
            <a:prstGeom prst="rect">
              <a:avLst/>
            </a:prstGeom>
          </p:spPr>
        </p:pic>
        <p:pic>
          <p:nvPicPr>
            <p:cNvPr id="38" name="image344.png"/>
            <p:cNvPicPr/>
            <p:nvPr/>
          </p:nvPicPr>
          <p:blipFill>
            <a:blip r:embed="rId16">
              <a:extLst/>
            </a:blip>
            <a:stretch>
              <a:fillRect/>
            </a:stretch>
          </p:blipFill>
          <p:spPr>
            <a:xfrm>
              <a:off x="7279293" y="4112571"/>
              <a:ext cx="1402154" cy="502338"/>
            </a:xfrm>
            <a:prstGeom prst="rect">
              <a:avLst/>
            </a:prstGeom>
            <a:ln w="12700">
              <a:miter lim="400000"/>
            </a:ln>
          </p:spPr>
        </p:pic>
        <p:pic>
          <p:nvPicPr>
            <p:cNvPr id="39" name="pasted-image.png"/>
            <p:cNvPicPr/>
            <p:nvPr/>
          </p:nvPicPr>
          <p:blipFill>
            <a:blip r:embed="rId17" cstate="print">
              <a:extLst>
                <a:ext uri="{28A0092B-C50C-407E-A947-70E740481C1C}">
                  <a14:useLocalDpi xmlns:a14="http://schemas.microsoft.com/office/drawing/2010/main"/>
                </a:ext>
              </a:extLst>
            </a:blip>
            <a:stretch>
              <a:fillRect/>
            </a:stretch>
          </p:blipFill>
          <p:spPr>
            <a:xfrm>
              <a:off x="740428" y="3191322"/>
              <a:ext cx="836015" cy="627417"/>
            </a:xfrm>
            <a:prstGeom prst="rect">
              <a:avLst/>
            </a:prstGeom>
            <a:ln w="12700">
              <a:miter lim="400000"/>
            </a:ln>
          </p:spPr>
        </p:pic>
        <p:pic>
          <p:nvPicPr>
            <p:cNvPr id="62" name="Picture 8" descr="File:Autodesk Logo.svg"/>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652382" y="1821514"/>
              <a:ext cx="1364945" cy="228629"/>
            </a:xfrm>
            <a:prstGeom prst="rect">
              <a:avLst/>
            </a:prstGeom>
            <a:noFill/>
            <a:extLst>
              <a:ext uri="{909E8E84-426E-40dd-AFC4-6F175D3DCCD1}">
                <a14:hiddenFill xmlns="" xmlns:a14="http://schemas.microsoft.com/office/drawing/2010/main">
                  <a:solidFill>
                    <a:srgbClr val="FFFFFF"/>
                  </a:solidFill>
                </a14:hiddenFill>
              </a:ext>
            </a:extLst>
          </p:spPr>
        </p:pic>
        <p:pic>
          <p:nvPicPr>
            <p:cNvPr id="72" name="Picture 4" descr="http://upload.wikimedia.org/wikipedia/commons/c/c7/Netflix_logo_2014.png"/>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830650" y="1094668"/>
              <a:ext cx="1008411" cy="241715"/>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image110.png" descr="Kellogg's logo 2012.png"/>
            <p:cNvPicPr/>
            <p:nvPr/>
          </p:nvPicPr>
          <p:blipFill>
            <a:blip r:embed="rId20" cstate="print">
              <a:extLst>
                <a:ext uri="{28A0092B-C50C-407E-A947-70E740481C1C}">
                  <a14:useLocalDpi xmlns:a14="http://schemas.microsoft.com/office/drawing/2010/main"/>
                </a:ext>
              </a:extLst>
            </a:blip>
            <a:stretch>
              <a:fillRect/>
            </a:stretch>
          </p:blipFill>
          <p:spPr>
            <a:xfrm>
              <a:off x="2688517" y="3314421"/>
              <a:ext cx="1292674" cy="381219"/>
            </a:xfrm>
            <a:prstGeom prst="rect">
              <a:avLst/>
            </a:prstGeom>
            <a:ln w="12700">
              <a:miter lim="400000"/>
            </a:ln>
          </p:spPr>
        </p:pic>
        <p:pic>
          <p:nvPicPr>
            <p:cNvPr id="37" name="pasted-image.png"/>
            <p:cNvPicPr/>
            <p:nvPr/>
          </p:nvPicPr>
          <p:blipFill>
            <a:blip r:embed="rId21" cstate="print">
              <a:extLst>
                <a:ext uri="{28A0092B-C50C-407E-A947-70E740481C1C}">
                  <a14:useLocalDpi xmlns:a14="http://schemas.microsoft.com/office/drawing/2010/main"/>
                </a:ext>
              </a:extLst>
            </a:blip>
            <a:srcRect/>
            <a:stretch>
              <a:fillRect/>
            </a:stretch>
          </p:blipFill>
          <p:spPr>
            <a:xfrm>
              <a:off x="2620577" y="4190640"/>
              <a:ext cx="1428554" cy="346201"/>
            </a:xfrm>
            <a:prstGeom prst="rect">
              <a:avLst/>
            </a:prstGeom>
            <a:ln w="12700">
              <a:miter lim="400000"/>
            </a:ln>
          </p:spPr>
        </p:pic>
        <p:pic>
          <p:nvPicPr>
            <p:cNvPr id="1026" name="Picture 2" descr="AdRoll Logo."/>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765294" y="2574564"/>
              <a:ext cx="1139121" cy="257441"/>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72533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a:t>
            </a:r>
            <a:r>
              <a:rPr lang="en-US" dirty="0"/>
              <a:t>d</a:t>
            </a:r>
            <a:r>
              <a:rPr lang="en-US" dirty="0" smtClean="0"/>
              <a:t>ata </a:t>
            </a:r>
            <a:r>
              <a:rPr lang="en-US" dirty="0"/>
              <a:t>p</a:t>
            </a:r>
            <a:r>
              <a:rPr lang="en-US" dirty="0" smtClean="0"/>
              <a:t>ortfolio</a:t>
            </a:r>
            <a:endParaRPr lang="en-US" dirty="0"/>
          </a:p>
        </p:txBody>
      </p:sp>
      <p:sp>
        <p:nvSpPr>
          <p:cNvPr id="3" name="Title 4"/>
          <p:cNvSpPr txBox="1">
            <a:spLocks/>
          </p:cNvSpPr>
          <p:nvPr/>
        </p:nvSpPr>
        <p:spPr>
          <a:xfrm>
            <a:off x="7138513" y="663107"/>
            <a:ext cx="1194835" cy="42822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kern="1200">
                <a:solidFill>
                  <a:srgbClr val="BFBFBF"/>
                </a:solidFill>
                <a:latin typeface="+mj-lt"/>
                <a:ea typeface="+mj-ea"/>
                <a:cs typeface="+mj-cs"/>
              </a:defRPr>
            </a:lvl1pPr>
          </a:lstStyle>
          <a:p>
            <a:r>
              <a:rPr lang="en-US" sz="1800" b="1" dirty="0" smtClean="0">
                <a:solidFill>
                  <a:schemeClr val="tx1"/>
                </a:solidFill>
              </a:rPr>
              <a:t>Analyze</a:t>
            </a:r>
            <a:endParaRPr lang="en-US" sz="1800" b="1" dirty="0">
              <a:solidFill>
                <a:schemeClr val="tx1"/>
              </a:solidFill>
            </a:endParaRPr>
          </a:p>
        </p:txBody>
      </p:sp>
      <p:sp>
        <p:nvSpPr>
          <p:cNvPr id="4" name="Title 4"/>
          <p:cNvSpPr txBox="1">
            <a:spLocks/>
          </p:cNvSpPr>
          <p:nvPr/>
        </p:nvSpPr>
        <p:spPr>
          <a:xfrm>
            <a:off x="3753300" y="663107"/>
            <a:ext cx="1194835" cy="42822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kern="1200">
                <a:solidFill>
                  <a:srgbClr val="BFBFBF"/>
                </a:solidFill>
                <a:latin typeface="+mj-lt"/>
                <a:ea typeface="+mj-ea"/>
                <a:cs typeface="+mj-cs"/>
              </a:defRPr>
            </a:lvl1pPr>
          </a:lstStyle>
          <a:p>
            <a:r>
              <a:rPr lang="en-US" sz="1800" b="1" dirty="0" smtClean="0">
                <a:solidFill>
                  <a:schemeClr val="tx1"/>
                </a:solidFill>
              </a:rPr>
              <a:t>Store</a:t>
            </a:r>
            <a:endParaRPr lang="en-US" sz="1800" b="1" dirty="0">
              <a:solidFill>
                <a:schemeClr val="tx1"/>
              </a:solidFill>
            </a:endParaRPr>
          </a:p>
        </p:txBody>
      </p:sp>
      <p:sp>
        <p:nvSpPr>
          <p:cNvPr id="5" name="Title 4"/>
          <p:cNvSpPr txBox="1">
            <a:spLocks/>
          </p:cNvSpPr>
          <p:nvPr/>
        </p:nvSpPr>
        <p:spPr>
          <a:xfrm>
            <a:off x="403039" y="663107"/>
            <a:ext cx="1194835" cy="42822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kern="1200">
                <a:solidFill>
                  <a:srgbClr val="BFBFBF"/>
                </a:solidFill>
                <a:latin typeface="+mj-lt"/>
                <a:ea typeface="+mj-ea"/>
                <a:cs typeface="+mj-cs"/>
              </a:defRPr>
            </a:lvl1pPr>
          </a:lstStyle>
          <a:p>
            <a:r>
              <a:rPr lang="en-US" sz="1800" b="1" dirty="0" smtClean="0">
                <a:solidFill>
                  <a:schemeClr val="tx1"/>
                </a:solidFill>
              </a:rPr>
              <a:t>Collect</a:t>
            </a:r>
            <a:endParaRPr lang="en-US" sz="1800" b="1" dirty="0">
              <a:solidFill>
                <a:schemeClr val="tx1"/>
              </a:solidFill>
            </a:endParaRPr>
          </a:p>
        </p:txBody>
      </p:sp>
      <p:sp>
        <p:nvSpPr>
          <p:cNvPr id="44" name="TextBox 43"/>
          <p:cNvSpPr txBox="1"/>
          <p:nvPr/>
        </p:nvSpPr>
        <p:spPr>
          <a:xfrm>
            <a:off x="7595941" y="2688809"/>
            <a:ext cx="1554480" cy="646327"/>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Machine Learning</a:t>
            </a:r>
            <a:endParaRPr lang="en-US" sz="1050" b="1" dirty="0">
              <a:solidFill>
                <a:schemeClr val="tx1"/>
              </a:solidFill>
            </a:endParaRPr>
          </a:p>
        </p:txBody>
      </p:sp>
      <p:sp>
        <p:nvSpPr>
          <p:cNvPr id="46" name="TextBox 45"/>
          <p:cNvSpPr txBox="1"/>
          <p:nvPr/>
        </p:nvSpPr>
        <p:spPr>
          <a:xfrm>
            <a:off x="7595941" y="3710732"/>
            <a:ext cx="1554480" cy="646327"/>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Kinesis Analytics</a:t>
            </a:r>
            <a:endParaRPr lang="en-US" sz="1050" b="1" dirty="0">
              <a:solidFill>
                <a:schemeClr val="tx1"/>
              </a:solidFill>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9585" y="3248119"/>
            <a:ext cx="481159" cy="4811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42785" y="2576815"/>
            <a:ext cx="1514760"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AWS Import/Export</a:t>
            </a:r>
            <a:endParaRPr lang="en-US" sz="1050" b="1" dirty="0">
              <a:solidFill>
                <a:schemeClr val="tx1"/>
              </a:solidFill>
            </a:endParaRPr>
          </a:p>
        </p:txBody>
      </p:sp>
      <p:sp>
        <p:nvSpPr>
          <p:cNvPr id="8" name="TextBox 7"/>
          <p:cNvSpPr txBox="1"/>
          <p:nvPr/>
        </p:nvSpPr>
        <p:spPr>
          <a:xfrm>
            <a:off x="253752" y="1588634"/>
            <a:ext cx="1492825"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AWS Direct </a:t>
            </a:r>
            <a:r>
              <a:rPr lang="en-AU" sz="1050" b="1" dirty="0">
                <a:solidFill>
                  <a:schemeClr val="tx1"/>
                </a:solidFill>
              </a:rPr>
              <a:t>Connect</a:t>
            </a:r>
            <a:endParaRPr lang="en-US" sz="1050" b="1" dirty="0">
              <a:solidFill>
                <a:schemeClr val="tx1"/>
              </a:solidFill>
            </a:endParaRPr>
          </a:p>
        </p:txBody>
      </p:sp>
      <p:sp>
        <p:nvSpPr>
          <p:cNvPr id="9" name="TextBox 8"/>
          <p:cNvSpPr txBox="1"/>
          <p:nvPr/>
        </p:nvSpPr>
        <p:spPr>
          <a:xfrm>
            <a:off x="242785" y="3549347"/>
            <a:ext cx="1514760"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Kinesis</a:t>
            </a:r>
            <a:endParaRPr lang="en-US" sz="1050" b="1" dirty="0">
              <a:solidFill>
                <a:schemeClr val="tx1"/>
              </a:solidFill>
            </a:endParaRPr>
          </a:p>
        </p:txBody>
      </p:sp>
      <p:pic>
        <p:nvPicPr>
          <p:cNvPr id="10" name="Picture 9" descr="Direct-Connec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9585" y="1243887"/>
            <a:ext cx="481159" cy="481159"/>
          </a:xfrm>
          <a:prstGeom prst="rect">
            <a:avLst/>
          </a:prstGeom>
        </p:spPr>
      </p:pic>
      <p:pic>
        <p:nvPicPr>
          <p:cNvPr id="11" name="Picture 10" descr="Snowball_service_icon.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4062" y="2268750"/>
            <a:ext cx="472207" cy="481159"/>
          </a:xfrm>
          <a:prstGeom prst="rect">
            <a:avLst/>
          </a:prstGeom>
        </p:spPr>
      </p:pic>
      <p:pic>
        <p:nvPicPr>
          <p:cNvPr id="12" name="Picture 2"/>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1875846" y="2354547"/>
            <a:ext cx="779003" cy="778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471183" y="3037016"/>
            <a:ext cx="1588328"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a:solidFill>
                  <a:schemeClr val="tx1"/>
                </a:solidFill>
              </a:rPr>
              <a:t>Amazon Kinesis Firehose</a:t>
            </a:r>
            <a:endParaRPr lang="en-US" sz="1050" b="1" dirty="0">
              <a:solidFill>
                <a:schemeClr val="tx1"/>
              </a:solidFill>
            </a:endParaRPr>
          </a:p>
        </p:txBody>
      </p:sp>
      <p:sp>
        <p:nvSpPr>
          <p:cNvPr id="15" name="TextBox 14"/>
          <p:cNvSpPr txBox="1"/>
          <p:nvPr/>
        </p:nvSpPr>
        <p:spPr>
          <a:xfrm>
            <a:off x="1471183" y="4321150"/>
            <a:ext cx="1588328"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AWS Database Migration</a:t>
            </a:r>
            <a:endParaRPr lang="en-US" sz="1050" b="1" dirty="0">
              <a:solidFill>
                <a:schemeClr val="tx1"/>
              </a:solidFill>
            </a:endParaRPr>
          </a:p>
        </p:txBody>
      </p:sp>
      <p:cxnSp>
        <p:nvCxnSpPr>
          <p:cNvPr id="16" name="Straight Connector 15"/>
          <p:cNvCxnSpPr/>
          <p:nvPr/>
        </p:nvCxnSpPr>
        <p:spPr>
          <a:xfrm flipV="1">
            <a:off x="1338669" y="4310356"/>
            <a:ext cx="6764042" cy="1"/>
          </a:xfrm>
          <a:prstGeom prst="line">
            <a:avLst/>
          </a:prstGeom>
          <a:ln>
            <a:solidFill>
              <a:schemeClr val="tx1">
                <a:lumMod val="85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7" name="16-Point Star 16"/>
          <p:cNvSpPr>
            <a:spLocks noChangeAspect="1"/>
          </p:cNvSpPr>
          <p:nvPr/>
        </p:nvSpPr>
        <p:spPr>
          <a:xfrm rot="19804932">
            <a:off x="2462257" y="2312775"/>
            <a:ext cx="356414" cy="356414"/>
          </a:xfrm>
          <a:prstGeom prst="star16">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900" b="1" dirty="0" smtClean="0"/>
              <a:t>New!</a:t>
            </a:r>
            <a:endParaRPr lang="en-US" sz="900" b="1" dirty="0"/>
          </a:p>
        </p:txBody>
      </p:sp>
      <p:sp>
        <p:nvSpPr>
          <p:cNvPr id="19" name="TextBox 18"/>
          <p:cNvSpPr txBox="1"/>
          <p:nvPr/>
        </p:nvSpPr>
        <p:spPr>
          <a:xfrm>
            <a:off x="2897376" y="2576815"/>
            <a:ext cx="1514760"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Glacier</a:t>
            </a:r>
            <a:endParaRPr lang="en-US" sz="1050" b="1" dirty="0">
              <a:solidFill>
                <a:schemeClr val="tx1"/>
              </a:solidFill>
            </a:endParaRPr>
          </a:p>
        </p:txBody>
      </p:sp>
      <p:sp>
        <p:nvSpPr>
          <p:cNvPr id="20" name="TextBox 19"/>
          <p:cNvSpPr txBox="1"/>
          <p:nvPr/>
        </p:nvSpPr>
        <p:spPr>
          <a:xfrm>
            <a:off x="2908343" y="1588634"/>
            <a:ext cx="1492825"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S3</a:t>
            </a:r>
            <a:endParaRPr lang="en-US" sz="1050" b="1" dirty="0">
              <a:solidFill>
                <a:schemeClr val="tx1"/>
              </a:solidFill>
            </a:endParaRPr>
          </a:p>
        </p:txBody>
      </p:sp>
      <p:sp>
        <p:nvSpPr>
          <p:cNvPr id="21" name="TextBox 20"/>
          <p:cNvSpPr txBox="1"/>
          <p:nvPr/>
        </p:nvSpPr>
        <p:spPr>
          <a:xfrm>
            <a:off x="2945414" y="3647574"/>
            <a:ext cx="1418683"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CloudSearch</a:t>
            </a:r>
            <a:endParaRPr lang="en-US" sz="1050" b="1" dirty="0">
              <a:solidFill>
                <a:schemeClr val="tx1"/>
              </a:solidFill>
            </a:endParaRPr>
          </a:p>
        </p:txBody>
      </p:sp>
      <p:sp>
        <p:nvSpPr>
          <p:cNvPr id="22" name="TextBox 21"/>
          <p:cNvSpPr txBox="1"/>
          <p:nvPr/>
        </p:nvSpPr>
        <p:spPr>
          <a:xfrm>
            <a:off x="4234784" y="2576815"/>
            <a:ext cx="1514760"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Dynamo DB</a:t>
            </a:r>
            <a:endParaRPr lang="en-US" sz="1050" b="1" dirty="0">
              <a:solidFill>
                <a:schemeClr val="tx1"/>
              </a:solidFill>
            </a:endParaRPr>
          </a:p>
        </p:txBody>
      </p:sp>
      <p:pic>
        <p:nvPicPr>
          <p:cNvPr id="14" name="Picture 13" descr="Deployment &amp; Management_OpsWorks Deployments.eps"/>
          <p:cNvPicPr>
            <a:picLocks noChangeAspect="1"/>
          </p:cNvPicPr>
          <p:nvPr/>
        </p:nvPicPr>
        <p:blipFill>
          <a:blip r:embed="rId7">
            <a:extLst>
              <a:ext uri="{28A0092B-C50C-407E-A947-70E740481C1C}">
                <a14:useLocalDpi xmlns:a14="http://schemas.microsoft.com/office/drawing/2010/main"/>
              </a:ext>
            </a:extLst>
          </a:blip>
          <a:stretch>
            <a:fillRect/>
          </a:stretch>
        </p:blipFill>
        <p:spPr>
          <a:xfrm rot="16200000">
            <a:off x="1952388" y="3840157"/>
            <a:ext cx="625917" cy="699509"/>
          </a:xfrm>
          <a:prstGeom prst="rect">
            <a:avLst/>
          </a:prstGeom>
        </p:spPr>
      </p:pic>
      <p:sp>
        <p:nvSpPr>
          <p:cNvPr id="23" name="TextBox 22"/>
          <p:cNvSpPr txBox="1"/>
          <p:nvPr/>
        </p:nvSpPr>
        <p:spPr>
          <a:xfrm>
            <a:off x="4245751" y="1661163"/>
            <a:ext cx="1492825"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RDS, Aurora</a:t>
            </a:r>
            <a:endParaRPr lang="en-US" sz="1050" b="1" dirty="0">
              <a:solidFill>
                <a:schemeClr val="tx1"/>
              </a:solidFill>
            </a:endParaRPr>
          </a:p>
        </p:txBody>
      </p:sp>
      <p:sp>
        <p:nvSpPr>
          <p:cNvPr id="24" name="TextBox 23"/>
          <p:cNvSpPr txBox="1"/>
          <p:nvPr/>
        </p:nvSpPr>
        <p:spPr>
          <a:xfrm>
            <a:off x="4234784" y="3647574"/>
            <a:ext cx="1514760"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ElasticSearch</a:t>
            </a:r>
            <a:endParaRPr lang="en-US" sz="1050" b="1" dirty="0">
              <a:solidFill>
                <a:schemeClr val="tx1"/>
              </a:solidFill>
            </a:endParaRPr>
          </a:p>
        </p:txBody>
      </p:sp>
      <p:pic>
        <p:nvPicPr>
          <p:cNvPr id="25" name="Picture 24"/>
          <p:cNvPicPr>
            <a:picLocks noChangeAspect="1"/>
          </p:cNvPicPr>
          <p:nvPr/>
        </p:nvPicPr>
        <p:blipFill>
          <a:blip r:embed="rId8"/>
          <a:stretch>
            <a:fillRect/>
          </a:stretch>
        </p:blipFill>
        <p:spPr>
          <a:xfrm>
            <a:off x="3468763" y="2268750"/>
            <a:ext cx="402424" cy="481159"/>
          </a:xfrm>
          <a:prstGeom prst="rect">
            <a:avLst/>
          </a:prstGeom>
        </p:spPr>
      </p:pic>
      <p:sp>
        <p:nvSpPr>
          <p:cNvPr id="18" name="16-Point Star 17"/>
          <p:cNvSpPr>
            <a:spLocks noChangeAspect="1"/>
          </p:cNvSpPr>
          <p:nvPr/>
        </p:nvSpPr>
        <p:spPr>
          <a:xfrm rot="19804932">
            <a:off x="2462257" y="3747502"/>
            <a:ext cx="356414" cy="356414"/>
          </a:xfrm>
          <a:prstGeom prst="star16">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900" b="1" dirty="0" smtClean="0"/>
              <a:t>New!</a:t>
            </a:r>
            <a:endParaRPr lang="en-US" sz="900" b="1" dirty="0"/>
          </a:p>
        </p:txBody>
      </p:sp>
      <p:pic>
        <p:nvPicPr>
          <p:cNvPr id="26" name="Picture 25"/>
          <p:cNvPicPr>
            <a:picLocks noChangeAspect="1"/>
          </p:cNvPicPr>
          <p:nvPr/>
        </p:nvPicPr>
        <p:blipFill>
          <a:blip r:embed="rId9"/>
          <a:stretch>
            <a:fillRect/>
          </a:stretch>
        </p:blipFill>
        <p:spPr>
          <a:xfrm>
            <a:off x="3475023" y="1239013"/>
            <a:ext cx="389905" cy="481159"/>
          </a:xfrm>
          <a:prstGeom prst="rect">
            <a:avLst/>
          </a:prstGeom>
        </p:spPr>
      </p:pic>
      <p:pic>
        <p:nvPicPr>
          <p:cNvPr id="27" name="Picture 26"/>
          <p:cNvPicPr>
            <a:picLocks noChangeAspect="1"/>
          </p:cNvPicPr>
          <p:nvPr/>
        </p:nvPicPr>
        <p:blipFill>
          <a:blip r:embed="rId10"/>
          <a:stretch>
            <a:fillRect/>
          </a:stretch>
        </p:blipFill>
        <p:spPr>
          <a:xfrm>
            <a:off x="4776908" y="2268750"/>
            <a:ext cx="430511" cy="481159"/>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784095" y="1239013"/>
            <a:ext cx="416138" cy="481159"/>
          </a:xfrm>
          <a:prstGeom prst="rect">
            <a:avLst/>
          </a:prstGeom>
        </p:spPr>
      </p:pic>
      <p:pic>
        <p:nvPicPr>
          <p:cNvPr id="29" name="Picture 28"/>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469493" y="3248119"/>
            <a:ext cx="400965" cy="481159"/>
          </a:xfrm>
          <a:prstGeom prst="rect">
            <a:avLst/>
          </a:prstGeom>
        </p:spPr>
      </p:pic>
      <p:pic>
        <p:nvPicPr>
          <p:cNvPr id="30" name="Picture 29" descr="Elasticsearch_Service_icon.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793352" y="3248119"/>
            <a:ext cx="397624" cy="481159"/>
          </a:xfrm>
          <a:prstGeom prst="rect">
            <a:avLst/>
          </a:prstGeom>
        </p:spPr>
      </p:pic>
      <p:pic>
        <p:nvPicPr>
          <p:cNvPr id="32" name="Picture 31" descr="DataPipline.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723396" y="3944875"/>
            <a:ext cx="481159" cy="481159"/>
          </a:xfrm>
          <a:prstGeom prst="rect">
            <a:avLst/>
          </a:prstGeom>
        </p:spPr>
      </p:pic>
      <p:sp>
        <p:nvSpPr>
          <p:cNvPr id="33" name="TextBox 32"/>
          <p:cNvSpPr txBox="1"/>
          <p:nvPr/>
        </p:nvSpPr>
        <p:spPr>
          <a:xfrm>
            <a:off x="5206596" y="4337906"/>
            <a:ext cx="1514760"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AWS Data </a:t>
            </a:r>
            <a:br>
              <a:rPr lang="en-AU" sz="1050" b="1" dirty="0" smtClean="0">
                <a:solidFill>
                  <a:schemeClr val="tx1"/>
                </a:solidFill>
              </a:rPr>
            </a:br>
            <a:r>
              <a:rPr lang="en-AU" sz="1050" b="1" dirty="0" smtClean="0">
                <a:solidFill>
                  <a:schemeClr val="tx1"/>
                </a:solidFill>
              </a:rPr>
              <a:t>Pipeline</a:t>
            </a:r>
            <a:endParaRPr lang="en-US" sz="1050" b="1" dirty="0">
              <a:solidFill>
                <a:schemeClr val="tx1"/>
              </a:solidFill>
            </a:endParaRPr>
          </a:p>
        </p:txBody>
      </p:sp>
      <p:pic>
        <p:nvPicPr>
          <p:cNvPr id="34" name="Picture 33"/>
          <p:cNvPicPr>
            <a:picLocks noChangeAspect="1"/>
          </p:cNvPicPr>
          <p:nvPr/>
        </p:nvPicPr>
        <p:blipFill>
          <a:blip r:embed="rId15"/>
          <a:stretch>
            <a:fillRect/>
          </a:stretch>
        </p:blipFill>
        <p:spPr>
          <a:xfrm>
            <a:off x="6655076" y="1239013"/>
            <a:ext cx="402425" cy="481159"/>
          </a:xfrm>
          <a:prstGeom prst="rect">
            <a:avLst/>
          </a:prstGeom>
        </p:spPr>
      </p:pic>
      <p:pic>
        <p:nvPicPr>
          <p:cNvPr id="35" name="Picture 34"/>
          <p:cNvPicPr>
            <a:picLocks noChangeAspect="1"/>
          </p:cNvPicPr>
          <p:nvPr/>
        </p:nvPicPr>
        <p:blipFill>
          <a:blip r:embed="rId16"/>
          <a:stretch>
            <a:fillRect/>
          </a:stretch>
        </p:blipFill>
        <p:spPr>
          <a:xfrm>
            <a:off x="7968328" y="1239013"/>
            <a:ext cx="405186" cy="481159"/>
          </a:xfrm>
          <a:prstGeom prst="rect">
            <a:avLst/>
          </a:prstGeom>
        </p:spPr>
      </p:pic>
      <p:pic>
        <p:nvPicPr>
          <p:cNvPr id="36" name="Picture 35"/>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620084" y="2268750"/>
            <a:ext cx="437417" cy="481159"/>
          </a:xfrm>
          <a:prstGeom prst="rect">
            <a:avLst/>
          </a:prstGeom>
        </p:spPr>
      </p:pic>
      <p:pic>
        <p:nvPicPr>
          <p:cNvPr id="37" name="Picture 36" descr="ML.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930341" y="2268750"/>
            <a:ext cx="481159" cy="481159"/>
          </a:xfrm>
          <a:prstGeom prst="rect">
            <a:avLst/>
          </a:prstGeom>
        </p:spPr>
      </p:pic>
      <p:pic>
        <p:nvPicPr>
          <p:cNvPr id="38" name="Picture 37" descr="Kinesis-Analytics-Simple-Icon-03.p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7783320" y="3071861"/>
            <a:ext cx="775201" cy="775201"/>
          </a:xfrm>
          <a:prstGeom prst="rect">
            <a:avLst/>
          </a:prstGeom>
        </p:spPr>
      </p:pic>
      <p:sp>
        <p:nvSpPr>
          <p:cNvPr id="41" name="TextBox 40"/>
          <p:cNvSpPr txBox="1"/>
          <p:nvPr/>
        </p:nvSpPr>
        <p:spPr>
          <a:xfrm>
            <a:off x="6070644" y="2576815"/>
            <a:ext cx="1514760"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Redshift</a:t>
            </a:r>
            <a:endParaRPr lang="en-US" sz="1050" b="1" dirty="0">
              <a:solidFill>
                <a:schemeClr val="tx1"/>
              </a:solidFill>
            </a:endParaRPr>
          </a:p>
        </p:txBody>
      </p:sp>
      <p:sp>
        <p:nvSpPr>
          <p:cNvPr id="42" name="TextBox 41"/>
          <p:cNvSpPr txBox="1"/>
          <p:nvPr/>
        </p:nvSpPr>
        <p:spPr>
          <a:xfrm>
            <a:off x="6081611" y="1588634"/>
            <a:ext cx="1492825"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EMR</a:t>
            </a:r>
            <a:endParaRPr lang="en-US" sz="1050" b="1" dirty="0">
              <a:solidFill>
                <a:schemeClr val="tx1"/>
              </a:solidFill>
            </a:endParaRPr>
          </a:p>
        </p:txBody>
      </p:sp>
      <p:sp>
        <p:nvSpPr>
          <p:cNvPr id="45" name="TextBox 44"/>
          <p:cNvSpPr txBox="1"/>
          <p:nvPr/>
        </p:nvSpPr>
        <p:spPr>
          <a:xfrm>
            <a:off x="7419019" y="1588634"/>
            <a:ext cx="1492825"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EC2</a:t>
            </a:r>
            <a:endParaRPr lang="en-US" sz="1050" b="1" dirty="0">
              <a:solidFill>
                <a:schemeClr val="tx1"/>
              </a:solidFill>
            </a:endParaRPr>
          </a:p>
        </p:txBody>
      </p:sp>
      <p:grpSp>
        <p:nvGrpSpPr>
          <p:cNvPr id="31" name="Group 30"/>
          <p:cNvGrpSpPr/>
          <p:nvPr/>
        </p:nvGrpSpPr>
        <p:grpSpPr>
          <a:xfrm>
            <a:off x="6118682" y="3078777"/>
            <a:ext cx="1418683" cy="1198609"/>
            <a:chOff x="6118682" y="3078777"/>
            <a:chExt cx="1418683" cy="1198609"/>
          </a:xfrm>
        </p:grpSpPr>
        <p:pic>
          <p:nvPicPr>
            <p:cNvPr id="47" name="Picture 4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572366" y="3206420"/>
              <a:ext cx="526065" cy="526065"/>
            </a:xfrm>
            <a:prstGeom prst="rect">
              <a:avLst/>
            </a:prstGeom>
          </p:spPr>
        </p:pic>
        <p:sp>
          <p:nvSpPr>
            <p:cNvPr id="50" name="Rectangle 49"/>
            <p:cNvSpPr/>
            <p:nvPr/>
          </p:nvSpPr>
          <p:spPr>
            <a:xfrm>
              <a:off x="6323563" y="3197612"/>
              <a:ext cx="981772" cy="985885"/>
            </a:xfrm>
            <a:prstGeom prst="rect">
              <a:avLst/>
            </a:prstGeom>
            <a:noFill/>
            <a:ln w="762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p:cNvSpPr txBox="1"/>
            <p:nvPr/>
          </p:nvSpPr>
          <p:spPr>
            <a:xfrm>
              <a:off x="6118682" y="3647574"/>
              <a:ext cx="1418683" cy="629812"/>
            </a:xfrm>
            <a:prstGeom prst="rect">
              <a:avLst/>
            </a:prstGeom>
          </p:spPr>
          <p:txBody>
            <a:bodyPr vert="horz" lIns="91440" tIns="45720" rIns="91440" bIns="4572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smtClean="0">
                  <a:solidFill>
                    <a:schemeClr val="tx1"/>
                  </a:solidFill>
                </a:rPr>
                <a:t>Amazon </a:t>
              </a:r>
              <a:br>
                <a:rPr lang="en-AU" sz="1050" b="1" dirty="0" smtClean="0">
                  <a:solidFill>
                    <a:schemeClr val="tx1"/>
                  </a:solidFill>
                </a:rPr>
              </a:br>
              <a:r>
                <a:rPr lang="en-AU" sz="1050" b="1" dirty="0" smtClean="0">
                  <a:solidFill>
                    <a:schemeClr val="tx1"/>
                  </a:solidFill>
                </a:rPr>
                <a:t>QuickSight</a:t>
              </a:r>
              <a:endParaRPr lang="en-US" sz="1050" b="1" dirty="0">
                <a:solidFill>
                  <a:schemeClr val="tx1"/>
                </a:solidFill>
              </a:endParaRPr>
            </a:p>
          </p:txBody>
        </p:sp>
        <p:sp>
          <p:nvSpPr>
            <p:cNvPr id="48" name="16-Point Star 47"/>
            <p:cNvSpPr>
              <a:spLocks noChangeAspect="1"/>
            </p:cNvSpPr>
            <p:nvPr/>
          </p:nvSpPr>
          <p:spPr>
            <a:xfrm rot="19804932">
              <a:off x="7077502" y="3078777"/>
              <a:ext cx="356414" cy="356414"/>
            </a:xfrm>
            <a:prstGeom prst="star16">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900" b="1" dirty="0" smtClean="0"/>
                <a:t>New!</a:t>
              </a:r>
              <a:endParaRPr lang="en-US" sz="900" b="1" dirty="0"/>
            </a:p>
          </p:txBody>
        </p:sp>
      </p:grpSp>
      <p:sp>
        <p:nvSpPr>
          <p:cNvPr id="49" name="16-Point Star 48"/>
          <p:cNvSpPr>
            <a:spLocks noChangeAspect="1"/>
          </p:cNvSpPr>
          <p:nvPr/>
        </p:nvSpPr>
        <p:spPr>
          <a:xfrm rot="19804932">
            <a:off x="8409963" y="3078777"/>
            <a:ext cx="356414" cy="356414"/>
          </a:xfrm>
          <a:prstGeom prst="star16">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sz="900" b="1" dirty="0" smtClean="0"/>
              <a:t>New!</a:t>
            </a:r>
            <a:endParaRPr lang="en-US" sz="900" b="1" dirty="0"/>
          </a:p>
        </p:txBody>
      </p:sp>
    </p:spTree>
    <p:extLst>
      <p:ext uri="{BB962C8B-B14F-4D97-AF65-F5344CB8AC3E}">
        <p14:creationId xmlns:p14="http://schemas.microsoft.com/office/powerpoint/2010/main" val="1286492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t>
            </a:r>
            <a:r>
              <a:rPr lang="en-US" dirty="0" smtClean="0"/>
              <a:t>ig data pipeline</a:t>
            </a:r>
            <a:endParaRPr lang="en-US" dirty="0"/>
          </a:p>
        </p:txBody>
      </p:sp>
      <p:grpSp>
        <p:nvGrpSpPr>
          <p:cNvPr id="40" name="Group 39"/>
          <p:cNvGrpSpPr/>
          <p:nvPr/>
        </p:nvGrpSpPr>
        <p:grpSpPr>
          <a:xfrm>
            <a:off x="103632" y="911742"/>
            <a:ext cx="8854605" cy="1004003"/>
            <a:chOff x="103632" y="911742"/>
            <a:chExt cx="8854605" cy="1004003"/>
          </a:xfrm>
        </p:grpSpPr>
        <p:grpSp>
          <p:nvGrpSpPr>
            <p:cNvPr id="41" name="Group 40"/>
            <p:cNvGrpSpPr/>
            <p:nvPr/>
          </p:nvGrpSpPr>
          <p:grpSpPr>
            <a:xfrm>
              <a:off x="103632" y="911742"/>
              <a:ext cx="8854605" cy="1004003"/>
              <a:chOff x="103632" y="911742"/>
              <a:chExt cx="8854605" cy="1004003"/>
            </a:xfrm>
          </p:grpSpPr>
          <p:grpSp>
            <p:nvGrpSpPr>
              <p:cNvPr id="54" name="Group 53"/>
              <p:cNvGrpSpPr/>
              <p:nvPr/>
            </p:nvGrpSpPr>
            <p:grpSpPr>
              <a:xfrm>
                <a:off x="1146339" y="911742"/>
                <a:ext cx="6446833" cy="1004003"/>
                <a:chOff x="1475840" y="891822"/>
                <a:chExt cx="7584036" cy="835378"/>
              </a:xfrm>
              <a:solidFill>
                <a:srgbClr val="1F497D">
                  <a:lumMod val="75000"/>
                </a:srgbClr>
              </a:solidFill>
            </p:grpSpPr>
            <p:sp>
              <p:nvSpPr>
                <p:cNvPr id="60" name="Rectangle 59"/>
                <p:cNvSpPr/>
                <p:nvPr/>
              </p:nvSpPr>
              <p:spPr>
                <a:xfrm>
                  <a:off x="1634066" y="891822"/>
                  <a:ext cx="7258756" cy="83537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61" name="Oval 60"/>
                <p:cNvSpPr/>
                <p:nvPr/>
              </p:nvSpPr>
              <p:spPr>
                <a:xfrm flipH="1">
                  <a:off x="1475840"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62" name="Oval 61"/>
                <p:cNvSpPr/>
                <p:nvPr/>
              </p:nvSpPr>
              <p:spPr>
                <a:xfrm flipH="1">
                  <a:off x="8743425"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nvGrpSpPr>
              <p:cNvPr id="55" name="Group 54"/>
              <p:cNvGrpSpPr/>
              <p:nvPr/>
            </p:nvGrpSpPr>
            <p:grpSpPr>
              <a:xfrm>
                <a:off x="103632" y="1212176"/>
                <a:ext cx="8854605" cy="404963"/>
                <a:chOff x="103632" y="1212176"/>
                <a:chExt cx="8854605" cy="404963"/>
              </a:xfrm>
            </p:grpSpPr>
            <p:sp>
              <p:nvSpPr>
                <p:cNvPr id="56" name="TextBox 55"/>
                <p:cNvSpPr txBox="1"/>
                <p:nvPr/>
              </p:nvSpPr>
              <p:spPr>
                <a:xfrm>
                  <a:off x="103632" y="1214602"/>
                  <a:ext cx="659283" cy="400110"/>
                </a:xfrm>
                <a:prstGeom prst="rect">
                  <a:avLst/>
                </a:prstGeom>
                <a:noFill/>
              </p:spPr>
              <p:txBody>
                <a:bodyPr wrap="none" rtlCol="0">
                  <a:spAutoFit/>
                </a:bodyPr>
                <a:lstStyle/>
                <a:p>
                  <a:pPr fontAlgn="auto">
                    <a:spcBef>
                      <a:spcPts val="0"/>
                    </a:spcBef>
                    <a:spcAft>
                      <a:spcPts val="0"/>
                    </a:spcAft>
                  </a:pPr>
                  <a:r>
                    <a:rPr lang="en-US" sz="2000" dirty="0" smtClean="0">
                      <a:solidFill>
                        <a:schemeClr val="tx1">
                          <a:lumMod val="65000"/>
                          <a:lumOff val="35000"/>
                        </a:schemeClr>
                      </a:solidFill>
                      <a:latin typeface="Calibri Light" panose="020F0302020204030204" pitchFamily="34" charset="0"/>
                    </a:rPr>
                    <a:t>Data</a:t>
                  </a:r>
                </a:p>
              </p:txBody>
            </p:sp>
            <p:sp>
              <p:nvSpPr>
                <p:cNvPr id="57" name="TextBox 56"/>
                <p:cNvSpPr txBox="1"/>
                <p:nvPr/>
              </p:nvSpPr>
              <p:spPr>
                <a:xfrm>
                  <a:off x="8096591" y="1260769"/>
                  <a:ext cx="861646" cy="307777"/>
                </a:xfrm>
                <a:prstGeom prst="rect">
                  <a:avLst/>
                </a:prstGeom>
                <a:noFill/>
              </p:spPr>
              <p:txBody>
                <a:bodyPr wrap="none" lIns="0" tIns="0" rIns="0" bIns="0" rtlCol="0">
                  <a:spAutoFit/>
                </a:bodyPr>
                <a:lstStyle/>
                <a:p>
                  <a:pPr fontAlgn="auto">
                    <a:spcBef>
                      <a:spcPts val="0"/>
                    </a:spcBef>
                    <a:spcAft>
                      <a:spcPts val="0"/>
                    </a:spcAft>
                  </a:pPr>
                  <a:r>
                    <a:rPr lang="en-US" sz="2000" dirty="0" smtClean="0">
                      <a:solidFill>
                        <a:schemeClr val="tx1">
                          <a:lumMod val="65000"/>
                          <a:lumOff val="35000"/>
                        </a:schemeClr>
                      </a:solidFill>
                      <a:latin typeface="Calibri Light" panose="020F0302020204030204" pitchFamily="34" charset="0"/>
                    </a:rPr>
                    <a:t>Answers</a:t>
                  </a:r>
                </a:p>
              </p:txBody>
            </p:sp>
            <p:sp>
              <p:nvSpPr>
                <p:cNvPr id="58" name="Right Arrow 57"/>
                <p:cNvSpPr/>
                <p:nvPr/>
              </p:nvSpPr>
              <p:spPr>
                <a:xfrm>
                  <a:off x="7451167"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59" name="Right Arrow 58"/>
                <p:cNvSpPr/>
                <p:nvPr/>
              </p:nvSpPr>
              <p:spPr>
                <a:xfrm>
                  <a:off x="761861"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sp>
          <p:nvSpPr>
            <p:cNvPr id="43" name="Chevron 42"/>
            <p:cNvSpPr/>
            <p:nvPr/>
          </p:nvSpPr>
          <p:spPr>
            <a:xfrm>
              <a:off x="1423267" y="1026114"/>
              <a:ext cx="210997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Collect</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51" name="Chevron 50"/>
            <p:cNvSpPr/>
            <p:nvPr/>
          </p:nvSpPr>
          <p:spPr>
            <a:xfrm>
              <a:off x="3226003" y="1026114"/>
              <a:ext cx="221650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Process</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52" name="Chevron 51"/>
            <p:cNvSpPr/>
            <p:nvPr/>
          </p:nvSpPr>
          <p:spPr>
            <a:xfrm>
              <a:off x="5135272" y="1026114"/>
              <a:ext cx="2104330"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Analyze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53" name="Parallelogram 52"/>
            <p:cNvSpPr/>
            <p:nvPr/>
          </p:nvSpPr>
          <p:spPr>
            <a:xfrm>
              <a:off x="1423268" y="1415572"/>
              <a:ext cx="5816334" cy="389458"/>
            </a:xfrm>
            <a:prstGeom prst="parallelogram">
              <a:avLst>
                <a:gd name="adj" fmla="val 96274"/>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Store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grpSp>
    </p:spTree>
    <p:extLst>
      <p:ext uri="{BB962C8B-B14F-4D97-AF65-F5344CB8AC3E}">
        <p14:creationId xmlns:p14="http://schemas.microsoft.com/office/powerpoint/2010/main" val="383721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6&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heme/theme1.xml><?xml version="1.0" encoding="utf-8"?>
<a:theme xmlns:a="http://schemas.openxmlformats.org/drawingml/2006/main" name="re:Invent Speaker - Dark">
  <a:themeElements>
    <a:clrScheme name="AWS_re:Invent_2014">
      <a:dk1>
        <a:srgbClr val="000000"/>
      </a:dk1>
      <a:lt1>
        <a:srgbClr val="FFFFFF"/>
      </a:lt1>
      <a:dk2>
        <a:srgbClr val="F2A52C"/>
      </a:dk2>
      <a:lt2>
        <a:srgbClr val="D6D6D3"/>
      </a:lt2>
      <a:accent1>
        <a:srgbClr val="F2A52C"/>
      </a:accent1>
      <a:accent2>
        <a:srgbClr val="B22491"/>
      </a:accent2>
      <a:accent3>
        <a:srgbClr val="007CBC"/>
      </a:accent3>
      <a:accent4>
        <a:srgbClr val="8BC942"/>
      </a:accent4>
      <a:accent5>
        <a:srgbClr val="595959"/>
      </a:accent5>
      <a:accent6>
        <a:srgbClr val="FFFFFF"/>
      </a:accent6>
      <a:hlink>
        <a:srgbClr val="007CBC"/>
      </a:hlink>
      <a:folHlink>
        <a:srgbClr val="B224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700" dirty="0" err="1" smtClean="0">
            <a:gradFill>
              <a:gsLst>
                <a:gs pos="0">
                  <a:srgbClr val="FEFEFE"/>
                </a:gs>
                <a:gs pos="100000">
                  <a:srgbClr val="FEFEFE"/>
                </a:gs>
              </a:gsLst>
              <a:lin ang="5400000" scaled="1"/>
            </a:gradFill>
          </a:defRPr>
        </a:defPPr>
      </a:lstStyle>
    </a:txDef>
  </a:objectDefaults>
  <a:extraClrSchemeLst/>
  <a:extLst>
    <a:ext uri="{05A4C25C-085E-4340-85A3-A5531E510DB2}">
      <thm15:themeFamily xmlns:thm15="http://schemas.microsoft.com/office/thememl/2012/main" name="reinvent-2014-template-Dark_v6.potx" id="{B89C75B5-5E71-4296-A9D8-575FE3AAD3E1}" vid="{7CA6107E-958F-456E-ABED-FA8B31E77178}"/>
    </a:ext>
  </a:extLst>
</a:theme>
</file>

<file path=ppt/theme/theme2.xml><?xml version="1.0" encoding="utf-8"?>
<a:theme xmlns:a="http://schemas.openxmlformats.org/drawingml/2006/main" name="Enterprise-Summit-Light">
  <a:themeElements>
    <a:clrScheme name="AWS-Style-V2">
      <a:dk1>
        <a:srgbClr val="474746"/>
      </a:dk1>
      <a:lt1>
        <a:sysClr val="window" lastClr="FFFFFF"/>
      </a:lt1>
      <a:dk2>
        <a:srgbClr val="6D6E6D"/>
      </a:dk2>
      <a:lt2>
        <a:srgbClr val="F8F8F8"/>
      </a:lt2>
      <a:accent1>
        <a:srgbClr val="E98E31"/>
      </a:accent1>
      <a:accent2>
        <a:srgbClr val="1B508D"/>
      </a:accent2>
      <a:accent3>
        <a:srgbClr val="94C9E2"/>
      </a:accent3>
      <a:accent4>
        <a:srgbClr val="286332"/>
      </a:accent4>
      <a:accent5>
        <a:srgbClr val="FDD645"/>
      </a:accent5>
      <a:accent6>
        <a:srgbClr val="999A98"/>
      </a:accent6>
      <a:hlink>
        <a:srgbClr val="004B91"/>
      </a:hlink>
      <a:folHlink>
        <a:srgbClr val="517DA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 Template-Light_SF Summit 2015.potx" id="{06A80EDD-6D97-4BAA-903D-3101DF9FAA82}" vid="{02B14317-78A9-410A-A7F9-86B004C7F04E}"/>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669E359C7A5040AD87E734F753AB83" ma:contentTypeVersion="0" ma:contentTypeDescription="Create a new document." ma:contentTypeScope="" ma:versionID="3cd5395e74d04dcfede6baaa02eec1b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0A13AB-FF50-46D3-92D8-6141B7403F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www.w3.org/XML/1998/namespace"/>
    <ds:schemaRef ds:uri="http://schemas.microsoft.com/office/infopath/2007/PartnerControls"/>
    <ds:schemaRef ds:uri="http://purl.org/dc/dcmitype/"/>
    <ds:schemaRef ds:uri="http://purl.org/dc/terms/"/>
    <ds:schemaRef ds:uri="http://schemas.openxmlformats.org/package/2006/metadata/core-properties"/>
    <ds:schemaRef ds:uri="http://purl.org/dc/elements/1.1/"/>
    <ds:schemaRef ds:uri="http://schemas.microsoft.com/office/2006/documentManagement/types"/>
    <ds:schemaRef ds:uri="http://schemas.microsoft.com/office/2006/metadata/propertie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template-Dark</Template>
  <TotalTime>6592</TotalTime>
  <Words>1907</Words>
  <Application>Microsoft Macintosh PowerPoint</Application>
  <PresentationFormat>On-screen Show (16:9)</PresentationFormat>
  <Paragraphs>610</Paragraphs>
  <Slides>66</Slides>
  <Notes>34</Notes>
  <HiddenSlides>0</HiddenSlides>
  <MMClips>1</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66</vt:i4>
      </vt:variant>
    </vt:vector>
  </HeadingPairs>
  <TitlesOfParts>
    <vt:vector size="83" baseType="lpstr">
      <vt:lpstr>Arial</vt:lpstr>
      <vt:lpstr>Calibri</vt:lpstr>
      <vt:lpstr>Calibri Light</vt:lpstr>
      <vt:lpstr>Century Gothic</vt:lpstr>
      <vt:lpstr>Consolas</vt:lpstr>
      <vt:lpstr>Gill Sans</vt:lpstr>
      <vt:lpstr>Helvetica</vt:lpstr>
      <vt:lpstr>Helvetica Neue</vt:lpstr>
      <vt:lpstr>Lucida Console</vt:lpstr>
      <vt:lpstr>Lucida Sans Unicode</vt:lpstr>
      <vt:lpstr>ＭＳ Ｐゴシック</vt:lpstr>
      <vt:lpstr>Times New Roman</vt:lpstr>
      <vt:lpstr>Verdana</vt:lpstr>
      <vt:lpstr>Wingdings</vt:lpstr>
      <vt:lpstr>re:Invent Speaker - Dark</vt:lpstr>
      <vt:lpstr>Enterprise-Summit-Light</vt:lpstr>
      <vt:lpstr>3_Office Theme</vt:lpstr>
      <vt:lpstr>agenda overview (wifi: Guest/Stick@@4999)</vt:lpstr>
      <vt:lpstr>PowerPoint Presentation</vt:lpstr>
      <vt:lpstr>global footprint</vt:lpstr>
      <vt:lpstr>Gartner Magic Quadrant for  Cloud Infrastructure as a Service, Worldwide</vt:lpstr>
      <vt:lpstr>broad &amp; deep core services</vt:lpstr>
      <vt:lpstr>rich platform services</vt:lpstr>
      <vt:lpstr>thousands of big data customers</vt:lpstr>
      <vt:lpstr>big data portfolio</vt:lpstr>
      <vt:lpstr>big data pipeline</vt:lpstr>
      <vt:lpstr>primitive patterns</vt:lpstr>
      <vt:lpstr>primitive patterns</vt:lpstr>
      <vt:lpstr>primitive patterns</vt:lpstr>
      <vt:lpstr>primitive patterns</vt:lpstr>
      <vt:lpstr>data collection and storage</vt:lpstr>
      <vt:lpstr>AWS services – data collection and storage</vt:lpstr>
      <vt:lpstr>benefits of streamlined data collection</vt:lpstr>
      <vt:lpstr>PowerPoint Presentation</vt:lpstr>
      <vt:lpstr>PowerPoint Presentation</vt:lpstr>
      <vt:lpstr>PowerPoint Presentation</vt:lpstr>
      <vt:lpstr>benefits of streamlined data collection</vt:lpstr>
      <vt:lpstr>benefits of streamlined data collection</vt:lpstr>
      <vt:lpstr>primitive patterns</vt:lpstr>
      <vt:lpstr>event processing – enabling capabilities</vt:lpstr>
      <vt:lpstr>real-time event processing</vt:lpstr>
      <vt:lpstr>benefits of event processing</vt:lpstr>
      <vt:lpstr>primitive patterns</vt:lpstr>
      <vt:lpstr>NASDAQ</vt:lpstr>
      <vt:lpstr>NASDAQ</vt:lpstr>
      <vt:lpstr>Amazon Redshift has security built-in</vt:lpstr>
      <vt:lpstr>PowerPoint Presentation</vt:lpstr>
      <vt:lpstr>big data use cases</vt:lpstr>
      <vt:lpstr>PowerPoint Presentation</vt:lpstr>
      <vt:lpstr>PowerPoint Presentation</vt:lpstr>
      <vt:lpstr>TempTracker: IoT sensor ingestion example </vt:lpstr>
      <vt:lpstr>DynamoDB schema</vt:lpstr>
      <vt:lpstr>PowerPoint Presentation</vt:lpstr>
      <vt:lpstr>big data case study: Kaiten Sushiro</vt:lpstr>
      <vt:lpstr>Kaiten Sushiro</vt:lpstr>
      <vt:lpstr>Kaiten Sushiro data flow</vt:lpstr>
      <vt:lpstr>IoT / connected devices</vt:lpstr>
      <vt:lpstr>PowerPoint Presentation</vt:lpstr>
      <vt:lpstr>applying analytics to connected device data</vt:lpstr>
      <vt:lpstr>backend analytics architecture for connected device data</vt:lpstr>
      <vt:lpstr>AWS big data ecosystem</vt:lpstr>
      <vt:lpstr>AWS Professional Services  Partnering in Your Journey</vt:lpstr>
      <vt:lpstr>criteria for big data competency</vt:lpstr>
      <vt:lpstr>big data partner solutions</vt:lpstr>
      <vt:lpstr>big data service offers</vt:lpstr>
      <vt:lpstr>AWS marketplace </vt:lpstr>
      <vt:lpstr>Amazon QuickSight</vt:lpstr>
      <vt:lpstr>PowerPoint Presentation</vt:lpstr>
      <vt:lpstr>PowerPoint Presentation</vt:lpstr>
      <vt:lpstr>PowerPoint Presentation</vt:lpstr>
      <vt:lpstr>Key Features</vt:lpstr>
      <vt:lpstr>Easy Exploration of AWS Data</vt:lpstr>
      <vt:lpstr>Fast Insights with SPICE</vt:lpstr>
      <vt:lpstr>PowerPoint Presentation</vt:lpstr>
      <vt:lpstr>Intuitive Visualizations with AutoGraph</vt:lpstr>
      <vt:lpstr>Tell a Story with Your Data</vt:lpstr>
      <vt:lpstr>Native mobile experience</vt:lpstr>
      <vt:lpstr>Dashboard</vt:lpstr>
      <vt:lpstr>Embeddable</vt:lpstr>
      <vt:lpstr>Amazon QuickSight Pricing</vt:lpstr>
      <vt:lpstr>How Do I Get Started Using  Amazon QuickSight?</vt:lpstr>
      <vt:lpstr>Register for the Preview @ aws.amazon.com/quicksight </vt:lpstr>
      <vt:lpstr>Thank you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Pearson (AWS), David</dc:creator>
  <cp:lastModifiedBy>Rahul Pathak</cp:lastModifiedBy>
  <cp:revision>201</cp:revision>
  <dcterms:created xsi:type="dcterms:W3CDTF">2014-12-16T02:22:23Z</dcterms:created>
  <dcterms:modified xsi:type="dcterms:W3CDTF">2015-11-13T20:57:34Z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0x0101006D669E359C7A5040AD87E734F753AB83</vt:lpwstr>
  </property>
</Properties>
</file>